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6" r:id="rId4"/>
  </p:sldMasterIdLst>
  <p:notesMasterIdLst>
    <p:notesMasterId r:id="rId26"/>
  </p:notesMasterIdLst>
  <p:sldIdLst>
    <p:sldId id="420" r:id="rId5"/>
    <p:sldId id="435" r:id="rId6"/>
    <p:sldId id="477" r:id="rId7"/>
    <p:sldId id="259" r:id="rId8"/>
    <p:sldId id="258" r:id="rId9"/>
    <p:sldId id="589" r:id="rId10"/>
    <p:sldId id="421" r:id="rId11"/>
    <p:sldId id="471" r:id="rId12"/>
    <p:sldId id="485" r:id="rId13"/>
    <p:sldId id="481" r:id="rId14"/>
    <p:sldId id="602" r:id="rId15"/>
    <p:sldId id="612" r:id="rId16"/>
    <p:sldId id="613" r:id="rId17"/>
    <p:sldId id="615" r:id="rId18"/>
    <p:sldId id="604" r:id="rId19"/>
    <p:sldId id="603" r:id="rId20"/>
    <p:sldId id="607" r:id="rId21"/>
    <p:sldId id="608" r:id="rId22"/>
    <p:sldId id="610" r:id="rId23"/>
    <p:sldId id="560" r:id="rId24"/>
    <p:sldId id="616" r:id="rId25"/>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ostland" initials="o" lastIdx="1" clrIdx="0">
    <p:extLst>
      <p:ext uri="{19B8F6BF-5375-455C-9EA6-DF929625EA0E}">
        <p15:presenceInfo xmlns:p15="http://schemas.microsoft.com/office/powerpoint/2012/main" userId="d8f09a7c3afdef02" providerId="Windows Live"/>
      </p:ext>
    </p:extLst>
  </p:cmAuthor>
  <p:cmAuthor id="2" name="Marlies Oostland" initials="MO" lastIdx="2" clrIdx="1">
    <p:extLst>
      <p:ext uri="{19B8F6BF-5375-455C-9EA6-DF929625EA0E}">
        <p15:presenceInfo xmlns:p15="http://schemas.microsoft.com/office/powerpoint/2012/main" userId="Marlies Oostl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2153"/>
    <a:srgbClr val="1AFF4D"/>
    <a:srgbClr val="76FF94"/>
    <a:srgbClr val="B45B5B"/>
    <a:srgbClr val="FF8F66"/>
    <a:srgbClr val="E0B64B"/>
    <a:srgbClr val="B9171F"/>
    <a:srgbClr val="DE1C25"/>
    <a:srgbClr val="F4D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7" autoAdjust="0"/>
    <p:restoredTop sz="89072" autoAdjust="0"/>
  </p:normalViewPr>
  <p:slideViewPr>
    <p:cSldViewPr snapToGrid="0">
      <p:cViewPr varScale="1">
        <p:scale>
          <a:sx n="67" d="100"/>
          <a:sy n="67" d="100"/>
        </p:scale>
        <p:origin x="645" y="45"/>
      </p:cViewPr>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C9C17404-3401-46E4-BABC-9573F862C7E4}" type="datetimeFigureOut">
              <a:rPr lang="en-US" smtClean="0"/>
              <a:t>1/29/20</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E96E685-5F51-478E-A458-CD3BFFC05CF9}" type="slidenum">
              <a:rPr lang="en-US" smtClean="0"/>
              <a:t>‹#›</a:t>
            </a:fld>
            <a:endParaRPr lang="en-US"/>
          </a:p>
        </p:txBody>
      </p:sp>
    </p:spTree>
    <p:extLst>
      <p:ext uri="{BB962C8B-B14F-4D97-AF65-F5344CB8AC3E}">
        <p14:creationId xmlns:p14="http://schemas.microsoft.com/office/powerpoint/2010/main" val="516012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fari.org/commentaries/-/asset_publisher/lVf7/content/leo-kanner-s-1943-paper-on-autism-commentary-by-gerald-fischbach?redirect=/commentaries#fn:1"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6E685-5F51-478E-A458-CD3BFFC05CF9}" type="slidenum">
              <a:rPr lang="en-US" smtClean="0"/>
              <a:t>1</a:t>
            </a:fld>
            <a:endParaRPr lang="en-US"/>
          </a:p>
        </p:txBody>
      </p:sp>
    </p:spTree>
    <p:extLst>
      <p:ext uri="{BB962C8B-B14F-4D97-AF65-F5344CB8AC3E}">
        <p14:creationId xmlns:p14="http://schemas.microsoft.com/office/powerpoint/2010/main" val="4173417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9" name="Google Shape;8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121622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sz="1900"/>
            </a:pPr>
            <a:endParaRPr lang="en-US" sz="1200" dirty="0"/>
          </a:p>
          <a:p>
            <a:pPr>
              <a:defRPr sz="1900"/>
            </a:pPr>
            <a:r>
              <a:rPr lang="en-US" sz="1200" dirty="0"/>
              <a:t>We want to reproduce this effect in a measurable way in animals models</a:t>
            </a:r>
          </a:p>
          <a:p>
            <a:pPr>
              <a:defRPr sz="1900"/>
            </a:pPr>
            <a:r>
              <a:rPr lang="en-US" sz="1200" dirty="0"/>
              <a:t>So we can study the biology. So we need a task.</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Example trials of a mouse performing somatosensory evidence accumulation.</a:t>
            </a:r>
          </a:p>
          <a:p>
            <a:r>
              <a:rPr lang="en-US" sz="1200" b="0" i="0" u="none" strike="noStrike" kern="1200" dirty="0">
                <a:solidFill>
                  <a:schemeClr val="tx1"/>
                </a:solidFill>
                <a:effectLst/>
                <a:latin typeface="+mn-lt"/>
                <a:ea typeface="+mn-ea"/>
                <a:cs typeface="+mn-cs"/>
              </a:rPr>
              <a:t>Flashes along the sides indicate air puffs delivered to the whiskers. Flashes along the bottom indicate detected licks.</a:t>
            </a:r>
          </a:p>
        </p:txBody>
      </p:sp>
      <p:sp>
        <p:nvSpPr>
          <p:cNvPr id="4" name="Slide Number Placeholder 3"/>
          <p:cNvSpPr>
            <a:spLocks noGrp="1"/>
          </p:cNvSpPr>
          <p:nvPr>
            <p:ph type="sldNum" sz="quarter" idx="10"/>
          </p:nvPr>
        </p:nvSpPr>
        <p:spPr/>
        <p:txBody>
          <a:bodyPr/>
          <a:lstStyle/>
          <a:p>
            <a:fld id="{EE96E685-5F51-478E-A458-CD3BFFC05CF9}" type="slidenum">
              <a:rPr lang="en-US" smtClean="0"/>
              <a:t>7</a:t>
            </a:fld>
            <a:endParaRPr lang="en-US"/>
          </a:p>
        </p:txBody>
      </p:sp>
    </p:spTree>
    <p:extLst>
      <p:ext uri="{BB962C8B-B14F-4D97-AF65-F5344CB8AC3E}">
        <p14:creationId xmlns:p14="http://schemas.microsoft.com/office/powerpoint/2010/main" val="3719006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34820" name="Slide Number Placeholder 3"/>
          <p:cNvSpPr>
            <a:spLocks noGrp="1"/>
          </p:cNvSpPr>
          <p:nvPr>
            <p:ph type="sldNum" sz="quarter" idx="5"/>
          </p:nvPr>
        </p:nvSpPr>
        <p:spPr>
          <a:noFill/>
        </p:spPr>
        <p:txBody>
          <a:bodyPr/>
          <a:lstStyle>
            <a:lvl1pPr defTabSz="914485" eaLnBrk="0" hangingPunct="0">
              <a:spcBef>
                <a:spcPct val="30000"/>
              </a:spcBef>
              <a:defRPr sz="1100">
                <a:solidFill>
                  <a:schemeClr val="tx1"/>
                </a:solidFill>
                <a:latin typeface="Arial" charset="0"/>
              </a:defRPr>
            </a:lvl1pPr>
            <a:lvl2pPr marL="702756" indent="-270291" defTabSz="914485" eaLnBrk="0" hangingPunct="0">
              <a:spcBef>
                <a:spcPct val="30000"/>
              </a:spcBef>
              <a:defRPr sz="1100">
                <a:solidFill>
                  <a:schemeClr val="tx1"/>
                </a:solidFill>
                <a:latin typeface="Arial" charset="0"/>
              </a:defRPr>
            </a:lvl2pPr>
            <a:lvl3pPr marL="1081164" indent="-216233" defTabSz="914485" eaLnBrk="0" hangingPunct="0">
              <a:spcBef>
                <a:spcPct val="30000"/>
              </a:spcBef>
              <a:defRPr sz="1100">
                <a:solidFill>
                  <a:schemeClr val="tx1"/>
                </a:solidFill>
                <a:latin typeface="Arial" charset="0"/>
              </a:defRPr>
            </a:lvl3pPr>
            <a:lvl4pPr marL="1513629" indent="-216233" defTabSz="914485" eaLnBrk="0" hangingPunct="0">
              <a:spcBef>
                <a:spcPct val="30000"/>
              </a:spcBef>
              <a:defRPr sz="1100">
                <a:solidFill>
                  <a:schemeClr val="tx1"/>
                </a:solidFill>
                <a:latin typeface="Arial" charset="0"/>
              </a:defRPr>
            </a:lvl4pPr>
            <a:lvl5pPr marL="1946095" indent="-216233" defTabSz="914485" eaLnBrk="0" hangingPunct="0">
              <a:spcBef>
                <a:spcPct val="30000"/>
              </a:spcBef>
              <a:defRPr sz="1100">
                <a:solidFill>
                  <a:schemeClr val="tx1"/>
                </a:solidFill>
                <a:latin typeface="Arial" charset="0"/>
              </a:defRPr>
            </a:lvl5pPr>
            <a:lvl6pPr marL="2378560" indent="-216233" defTabSz="914485" eaLnBrk="0" fontAlgn="base" hangingPunct="0">
              <a:spcBef>
                <a:spcPct val="30000"/>
              </a:spcBef>
              <a:spcAft>
                <a:spcPct val="0"/>
              </a:spcAft>
              <a:defRPr sz="1100">
                <a:solidFill>
                  <a:schemeClr val="tx1"/>
                </a:solidFill>
                <a:latin typeface="Arial" charset="0"/>
              </a:defRPr>
            </a:lvl6pPr>
            <a:lvl7pPr marL="2811026" indent="-216233" defTabSz="914485" eaLnBrk="0" fontAlgn="base" hangingPunct="0">
              <a:spcBef>
                <a:spcPct val="30000"/>
              </a:spcBef>
              <a:spcAft>
                <a:spcPct val="0"/>
              </a:spcAft>
              <a:defRPr sz="1100">
                <a:solidFill>
                  <a:schemeClr val="tx1"/>
                </a:solidFill>
                <a:latin typeface="Arial" charset="0"/>
              </a:defRPr>
            </a:lvl7pPr>
            <a:lvl8pPr marL="3243491" indent="-216233" defTabSz="914485" eaLnBrk="0" fontAlgn="base" hangingPunct="0">
              <a:spcBef>
                <a:spcPct val="30000"/>
              </a:spcBef>
              <a:spcAft>
                <a:spcPct val="0"/>
              </a:spcAft>
              <a:defRPr sz="1100">
                <a:solidFill>
                  <a:schemeClr val="tx1"/>
                </a:solidFill>
                <a:latin typeface="Arial" charset="0"/>
              </a:defRPr>
            </a:lvl8pPr>
            <a:lvl9pPr marL="3675957" indent="-216233" defTabSz="914485"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78FD4B9C-CDBA-4860-984C-8E9E71D03E68}" type="slidenum">
              <a:rPr lang="en-US" altLang="en-US" sz="1200"/>
              <a:pPr eaLnBrk="1" hangingPunct="1">
                <a:spcBef>
                  <a:spcPct val="0"/>
                </a:spcBef>
              </a:pPr>
              <a:t>8</a:t>
            </a:fld>
            <a:endParaRPr lang="en-US" altLang="en-US" sz="1200"/>
          </a:p>
        </p:txBody>
      </p:sp>
    </p:spTree>
    <p:extLst>
      <p:ext uri="{BB962C8B-B14F-4D97-AF65-F5344CB8AC3E}">
        <p14:creationId xmlns:p14="http://schemas.microsoft.com/office/powerpoint/2010/main" val="3707910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9DCD1AF-F77C-43C0-BA0B-B5512359087B}" type="slidenum">
              <a:rPr kumimoji="0" lang="en-US" alt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603" name="Slide Image Placeholder 1"/>
          <p:cNvSpPr>
            <a:spLocks noGrp="1" noRot="1" noChangeAspect="1" noTextEdit="1"/>
          </p:cNvSpPr>
          <p:nvPr>
            <p:ph type="sldImg"/>
          </p:nvPr>
        </p:nvSpPr>
        <p:spPr>
          <a:xfrm>
            <a:off x="1143000" y="666750"/>
            <a:ext cx="4572000" cy="3429000"/>
          </a:xfrm>
          <a:ln/>
        </p:spPr>
      </p:sp>
      <p:sp>
        <p:nvSpPr>
          <p:cNvPr id="25604" name="Notes Placeholder 2"/>
          <p:cNvSpPr>
            <a:spLocks noGrp="1"/>
          </p:cNvSpPr>
          <p:nvPr>
            <p:ph type="body" idx="1"/>
          </p:nvPr>
        </p:nvSpPr>
        <p:spPr>
          <a:noFill/>
        </p:spPr>
        <p:txBody>
          <a:bodyPr/>
          <a:lstStyle/>
          <a:p>
            <a:pPr defTabSz="457200" eaLnBrk="1" hangingPunct="1">
              <a:spcBef>
                <a:spcPct val="0"/>
              </a:spcBef>
            </a:pPr>
            <a:r>
              <a:rPr lang="en-US" altLang="en-US" sz="1100">
                <a:latin typeface="Arial" charset="0"/>
              </a:rPr>
              <a:t>Donald T. was not like other five year old a boys. Leo Kanner knew that the moment he read the 33 page letter from Donaldʼs father that described the boy in obsessive detail as “happiest when he was alone... drawing into a shell and living within himself... oblivious to everything around him.” Donald had a mania for spinning toys, liked to shake his head from side to side and spin himself around in circles, and he had temper tantrums when his routine was disrupted.</a:t>
            </a:r>
          </a:p>
          <a:p>
            <a:pPr defTabSz="457200" eaLnBrk="1" hangingPunct="1">
              <a:spcBef>
                <a:spcPct val="0"/>
              </a:spcBef>
            </a:pPr>
            <a:r>
              <a:rPr lang="en-US" altLang="en-US" sz="1100">
                <a:latin typeface="Arial" charset="0"/>
              </a:rPr>
              <a:t> When Kanner met Donald, his suspicions were confirmed. In addition to the symptoms the letter described, Kanner noted Donaldʼs explosive, seemingly irrelevant use of words. Donald referred to himself in the third person, repeated words and phrases spoken to him, and communicated his own desires by attributing them to others.</a:t>
            </a:r>
          </a:p>
          <a:p>
            <a:pPr defTabSz="457200" eaLnBrk="1" hangingPunct="1">
              <a:spcBef>
                <a:spcPct val="0"/>
              </a:spcBef>
            </a:pPr>
            <a:endParaRPr lang="en-US" altLang="en-US" sz="1100">
              <a:latin typeface="Arial" charset="0"/>
            </a:endParaRPr>
          </a:p>
          <a:p>
            <a:pPr defTabSz="457200" eaLnBrk="1" hangingPunct="1">
              <a:spcBef>
                <a:spcPct val="0"/>
              </a:spcBef>
            </a:pPr>
            <a:r>
              <a:rPr lang="en-US" altLang="en-US" sz="1100">
                <a:latin typeface="Arial" charset="0"/>
              </a:rPr>
              <a:t> Kanner described Donald and ten other children in a 1943 paper entitled, </a:t>
            </a:r>
            <a:r>
              <a:rPr lang="en-US" altLang="en-US" sz="1100" i="1">
                <a:latin typeface="Arial" charset="0"/>
              </a:rPr>
              <a:t>Autistic Disturbances of Affective Contact</a:t>
            </a:r>
            <a:r>
              <a:rPr lang="en-US" altLang="en-US" sz="1100" u="sng" baseline="30000">
                <a:latin typeface="Arial" charset="0"/>
                <a:hlinkClick r:id="rId3"/>
              </a:rPr>
              <a:t>1</a:t>
            </a:r>
            <a:r>
              <a:rPr lang="en-US" altLang="en-US" sz="1100">
                <a:latin typeface="Arial" charset="0"/>
              </a:rPr>
              <a:t>. In this initial description of ‘infantile autismʼ, which went on to become a classic in the field of clinical psychiatry, Kanner described a distinct syndrome instead of previous depictions of such children as feeble-minded, retarded, moronic, idiotic or schizoid. In the words of his contemporary Erwin Schrödinger, Kanner “thought what nobody has yet thought, about that which everybody sees.”</a:t>
            </a:r>
          </a:p>
          <a:p>
            <a:pPr defTabSz="457200" eaLnBrk="1" hangingPunct="1">
              <a:spcBef>
                <a:spcPct val="0"/>
              </a:spcBef>
            </a:pPr>
            <a:endParaRPr lang="en-US" altLang="en-US" sz="1100">
              <a:latin typeface="Arial" charset="0"/>
            </a:endParaRPr>
          </a:p>
          <a:p>
            <a:pPr defTabSz="457200" eaLnBrk="1" hangingPunct="1">
              <a:spcBef>
                <a:spcPct val="0"/>
              </a:spcBef>
            </a:pPr>
            <a:r>
              <a:rPr lang="en-US" altLang="en-US" sz="1100">
                <a:latin typeface="Arial" charset="0"/>
              </a:rPr>
              <a:t> In recent years, experts have called attention to the inability of autistic children to understand that others have beliefs that are different than their own. These deficits prevent normal social intercourse, including the ability of the children to engage in joint fantasy or to empathize with the feelings of others. </a:t>
            </a:r>
          </a:p>
          <a:p>
            <a:pPr defTabSz="457200" eaLnBrk="1" hangingPunct="1">
              <a:spcBef>
                <a:spcPct val="0"/>
              </a:spcBef>
            </a:pPr>
            <a:r>
              <a:rPr lang="en-US" altLang="en-US" sz="1100">
                <a:latin typeface="Arial" charset="0"/>
              </a:rPr>
              <a:t>Kanner borrowed the term ‘autismʼ from Eugene Bleuler, who had coined it to describe the inward, self-absorbed aspects of schizophrenia in adults. But Kanner did not consider infantile autism an early form or prodrome of schizophrenia. </a:t>
            </a:r>
          </a:p>
          <a:p>
            <a:pPr defTabSz="457200" eaLnBrk="1" hangingPunct="1">
              <a:spcBef>
                <a:spcPct val="0"/>
              </a:spcBef>
            </a:pPr>
            <a:endParaRPr lang="en-US" altLang="en-US" sz="1100">
              <a:latin typeface="Arial" charset="0"/>
              <a:ea typeface="ＭＳ Ｐゴシック" pitchFamily="34" charset="-128"/>
            </a:endParaRPr>
          </a:p>
        </p:txBody>
      </p:sp>
      <p:sp>
        <p:nvSpPr>
          <p:cNvPr id="2560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spcBef>
                <a:spcPct val="30000"/>
              </a:spcBef>
              <a:defRPr sz="1200">
                <a:solidFill>
                  <a:schemeClr val="tx1"/>
                </a:solidFill>
                <a:latin typeface="Arial" charset="0"/>
              </a:defRPr>
            </a:lvl1pPr>
            <a:lvl2pPr marL="742950" indent="-285750" defTabSz="457200">
              <a:spcBef>
                <a:spcPct val="30000"/>
              </a:spcBef>
              <a:defRPr sz="1200">
                <a:solidFill>
                  <a:schemeClr val="tx1"/>
                </a:solidFill>
                <a:latin typeface="Arial" charset="0"/>
              </a:defRPr>
            </a:lvl2pPr>
            <a:lvl3pPr marL="1143000" indent="-228600" defTabSz="457200">
              <a:spcBef>
                <a:spcPct val="30000"/>
              </a:spcBef>
              <a:defRPr sz="1200">
                <a:solidFill>
                  <a:schemeClr val="tx1"/>
                </a:solidFill>
                <a:latin typeface="Arial" charset="0"/>
              </a:defRPr>
            </a:lvl3pPr>
            <a:lvl4pPr marL="1600200" indent="-228600" defTabSz="457200">
              <a:spcBef>
                <a:spcPct val="30000"/>
              </a:spcBef>
              <a:defRPr sz="1200">
                <a:solidFill>
                  <a:schemeClr val="tx1"/>
                </a:solidFill>
                <a:latin typeface="Arial" charset="0"/>
              </a:defRPr>
            </a:lvl4pPr>
            <a:lvl5pPr marL="2057400" indent="-228600" defTabSz="457200">
              <a:spcBef>
                <a:spcPct val="30000"/>
              </a:spcBef>
              <a:defRPr sz="1200">
                <a:solidFill>
                  <a:schemeClr val="tx1"/>
                </a:solidFill>
                <a:latin typeface="Arial" charset="0"/>
              </a:defRPr>
            </a:lvl5pPr>
            <a:lvl6pPr marL="2514600" indent="-228600" defTabSz="457200" eaLnBrk="0" fontAlgn="base" hangingPunct="0">
              <a:spcBef>
                <a:spcPct val="30000"/>
              </a:spcBef>
              <a:spcAft>
                <a:spcPct val="0"/>
              </a:spcAft>
              <a:defRPr sz="1200">
                <a:solidFill>
                  <a:schemeClr val="tx1"/>
                </a:solidFill>
                <a:latin typeface="Arial" charset="0"/>
              </a:defRPr>
            </a:lvl6pPr>
            <a:lvl7pPr marL="2971800" indent="-228600" defTabSz="457200" eaLnBrk="0" fontAlgn="base" hangingPunct="0">
              <a:spcBef>
                <a:spcPct val="30000"/>
              </a:spcBef>
              <a:spcAft>
                <a:spcPct val="0"/>
              </a:spcAft>
              <a:defRPr sz="1200">
                <a:solidFill>
                  <a:schemeClr val="tx1"/>
                </a:solidFill>
                <a:latin typeface="Arial" charset="0"/>
              </a:defRPr>
            </a:lvl7pPr>
            <a:lvl8pPr marL="3429000" indent="-228600" defTabSz="457200" eaLnBrk="0" fontAlgn="base" hangingPunct="0">
              <a:spcBef>
                <a:spcPct val="30000"/>
              </a:spcBef>
              <a:spcAft>
                <a:spcPct val="0"/>
              </a:spcAft>
              <a:defRPr sz="1200">
                <a:solidFill>
                  <a:schemeClr val="tx1"/>
                </a:solidFill>
                <a:latin typeface="Arial" charset="0"/>
              </a:defRPr>
            </a:lvl8pPr>
            <a:lvl9pPr marL="3886200" indent="-228600" defTabSz="457200" eaLnBrk="0" fontAlgn="base" hangingPunct="0">
              <a:spcBef>
                <a:spcPct val="30000"/>
              </a:spcBef>
              <a:spcAft>
                <a:spcPct val="0"/>
              </a:spcAft>
              <a:defRPr sz="1200">
                <a:solidFill>
                  <a:schemeClr val="tx1"/>
                </a:solidFill>
                <a:latin typeface="Arial"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BDE7C54-5DA5-49A2-8560-CC870DBC705B}" type="slidenum">
              <a:rPr kumimoji="0" lang="en-US" altLang="en-US" sz="1200" b="0" i="0" u="none" strike="noStrike" kern="1200" cap="none" spc="0" normalizeH="0" baseline="0" noProof="0">
                <a:ln>
                  <a:noFill/>
                </a:ln>
                <a:solidFill>
                  <a:srgbClr val="000000"/>
                </a:solidFill>
                <a:effectLst/>
                <a:uLnTx/>
                <a:uFillTx/>
                <a:latin typeface="Calibri" pitchFamily="34"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000000"/>
              </a:solidFill>
              <a:effectLst/>
              <a:uLnTx/>
              <a:uFillTx/>
              <a:latin typeface="Calibri" pitchFamily="34" charset="0"/>
              <a:ea typeface="ＭＳ Ｐゴシック" pitchFamily="34" charset="-128"/>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3D404CB-14BF-F44C-828D-D5B79A22E20F}" type="slidenum">
              <a:rPr kumimoji="0" lang="en-US" sz="1200" b="0" i="0" u="none" strike="noStrike" kern="1200" cap="none" spc="0" normalizeH="0" baseline="0" noProof="0" smtClean="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3720672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4598B61-9225-47A4-92C5-DBA79EA96E8C}" type="datetimeFigureOut">
              <a:rPr lang="en-US" smtClean="0"/>
              <a:t>1/29/20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500173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598B61-9225-47A4-92C5-DBA79EA96E8C}" type="datetimeFigureOut">
              <a:rPr lang="en-US" smtClean="0"/>
              <a:t>1/29/20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978519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598B61-9225-47A4-92C5-DBA79EA96E8C}" type="datetimeFigureOut">
              <a:rPr lang="en-US" smtClean="0"/>
              <a:t>1/29/20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2132754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BCB41B5-6BE4-4D95-947D-9B98CFDDE80C}" type="slidenum">
              <a:rPr lang="en-US" altLang="en-US"/>
              <a:pPr>
                <a:defRPr/>
              </a:pPr>
              <a:t>‹#›</a:t>
            </a:fld>
            <a:endParaRPr lang="en-US" altLang="en-US"/>
          </a:p>
        </p:txBody>
      </p:sp>
    </p:spTree>
    <p:extLst>
      <p:ext uri="{BB962C8B-B14F-4D97-AF65-F5344CB8AC3E}">
        <p14:creationId xmlns:p14="http://schemas.microsoft.com/office/powerpoint/2010/main" val="1640086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020E9BC-40C2-476C-A211-3F7F01998297}" type="slidenum">
              <a:rPr lang="en-US" altLang="en-US"/>
              <a:pPr>
                <a:defRPr/>
              </a:pPr>
              <a:t>‹#›</a:t>
            </a:fld>
            <a:endParaRPr lang="en-US" altLang="en-US"/>
          </a:p>
        </p:txBody>
      </p:sp>
    </p:spTree>
    <p:extLst>
      <p:ext uri="{BB962C8B-B14F-4D97-AF65-F5344CB8AC3E}">
        <p14:creationId xmlns:p14="http://schemas.microsoft.com/office/powerpoint/2010/main" val="20015470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C454B06-6C3C-4C9E-ABA5-A8103C444CC9}" type="slidenum">
              <a:rPr lang="en-US" altLang="en-US"/>
              <a:pPr>
                <a:defRPr/>
              </a:pPr>
              <a:t>‹#›</a:t>
            </a:fld>
            <a:endParaRPr lang="en-US" altLang="en-US"/>
          </a:p>
        </p:txBody>
      </p:sp>
    </p:spTree>
    <p:extLst>
      <p:ext uri="{BB962C8B-B14F-4D97-AF65-F5344CB8AC3E}">
        <p14:creationId xmlns:p14="http://schemas.microsoft.com/office/powerpoint/2010/main" val="3699843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3B9ED38-DAC9-423A-937C-A2A820D40831}" type="slidenum">
              <a:rPr lang="en-US" altLang="en-US"/>
              <a:pPr>
                <a:defRPr/>
              </a:pPr>
              <a:t>‹#›</a:t>
            </a:fld>
            <a:endParaRPr lang="en-US" altLang="en-US"/>
          </a:p>
        </p:txBody>
      </p:sp>
    </p:spTree>
    <p:extLst>
      <p:ext uri="{BB962C8B-B14F-4D97-AF65-F5344CB8AC3E}">
        <p14:creationId xmlns:p14="http://schemas.microsoft.com/office/powerpoint/2010/main" val="5611578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90465681-FE04-4CBD-AE8B-E8435E2D98A8}" type="slidenum">
              <a:rPr lang="en-US" altLang="en-US"/>
              <a:pPr>
                <a:defRPr/>
              </a:pPr>
              <a:t>‹#›</a:t>
            </a:fld>
            <a:endParaRPr lang="en-US" altLang="en-US"/>
          </a:p>
        </p:txBody>
      </p:sp>
    </p:spTree>
    <p:extLst>
      <p:ext uri="{BB962C8B-B14F-4D97-AF65-F5344CB8AC3E}">
        <p14:creationId xmlns:p14="http://schemas.microsoft.com/office/powerpoint/2010/main" val="29165571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32591CA7-14A0-44EE-BF24-EBBAE8D43886}" type="slidenum">
              <a:rPr lang="en-US" altLang="en-US"/>
              <a:pPr>
                <a:defRPr/>
              </a:pPr>
              <a:t>‹#›</a:t>
            </a:fld>
            <a:endParaRPr lang="en-US" altLang="en-US"/>
          </a:p>
        </p:txBody>
      </p:sp>
    </p:spTree>
    <p:extLst>
      <p:ext uri="{BB962C8B-B14F-4D97-AF65-F5344CB8AC3E}">
        <p14:creationId xmlns:p14="http://schemas.microsoft.com/office/powerpoint/2010/main" val="20000541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54AFA77C-0B96-49DC-BFE5-8147C9624784}" type="slidenum">
              <a:rPr lang="en-US" altLang="en-US"/>
              <a:pPr>
                <a:defRPr/>
              </a:pPr>
              <a:t>‹#›</a:t>
            </a:fld>
            <a:endParaRPr lang="en-US" altLang="en-US"/>
          </a:p>
        </p:txBody>
      </p:sp>
    </p:spTree>
    <p:extLst>
      <p:ext uri="{BB962C8B-B14F-4D97-AF65-F5344CB8AC3E}">
        <p14:creationId xmlns:p14="http://schemas.microsoft.com/office/powerpoint/2010/main" val="554305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A18280C-5D67-44FE-8E17-FCA54A6985A3}" type="slidenum">
              <a:rPr lang="en-US" altLang="en-US"/>
              <a:pPr>
                <a:defRPr/>
              </a:pPr>
              <a:t>‹#›</a:t>
            </a:fld>
            <a:endParaRPr lang="en-US" altLang="en-US"/>
          </a:p>
        </p:txBody>
      </p:sp>
    </p:spTree>
    <p:extLst>
      <p:ext uri="{BB962C8B-B14F-4D97-AF65-F5344CB8AC3E}">
        <p14:creationId xmlns:p14="http://schemas.microsoft.com/office/powerpoint/2010/main" val="1922585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4598B61-9225-47A4-92C5-DBA79EA96E8C}" type="datetimeFigureOut">
              <a:rPr lang="en-US" smtClean="0"/>
              <a:t>1/29/20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35471486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A047972-C1A8-485B-9085-577AF7D861C1}" type="slidenum">
              <a:rPr lang="en-US" altLang="en-US"/>
              <a:pPr>
                <a:defRPr/>
              </a:pPr>
              <a:t>‹#›</a:t>
            </a:fld>
            <a:endParaRPr lang="en-US" altLang="en-US"/>
          </a:p>
        </p:txBody>
      </p:sp>
    </p:spTree>
    <p:extLst>
      <p:ext uri="{BB962C8B-B14F-4D97-AF65-F5344CB8AC3E}">
        <p14:creationId xmlns:p14="http://schemas.microsoft.com/office/powerpoint/2010/main" val="959461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AA3EC79-D4FF-47EC-9B8D-5F6FDBD81C78}" type="slidenum">
              <a:rPr lang="en-US" altLang="en-US"/>
              <a:pPr>
                <a:defRPr/>
              </a:pPr>
              <a:t>‹#›</a:t>
            </a:fld>
            <a:endParaRPr lang="en-US" altLang="en-US"/>
          </a:p>
        </p:txBody>
      </p:sp>
    </p:spTree>
    <p:extLst>
      <p:ext uri="{BB962C8B-B14F-4D97-AF65-F5344CB8AC3E}">
        <p14:creationId xmlns:p14="http://schemas.microsoft.com/office/powerpoint/2010/main" val="1089550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A4B35ED-BF11-46E0-A557-F8B31AF8C98F}" type="slidenum">
              <a:rPr lang="en-US" altLang="en-US"/>
              <a:pPr>
                <a:defRPr/>
              </a:pPr>
              <a:t>‹#›</a:t>
            </a:fld>
            <a:endParaRPr lang="en-US" altLang="en-US"/>
          </a:p>
        </p:txBody>
      </p:sp>
    </p:spTree>
    <p:extLst>
      <p:ext uri="{BB962C8B-B14F-4D97-AF65-F5344CB8AC3E}">
        <p14:creationId xmlns:p14="http://schemas.microsoft.com/office/powerpoint/2010/main" val="35320412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9125782-AC32-4D08-B3E5-989AD7DE2ED2}" type="slidenum">
              <a:rPr lang="en-US" altLang="en-US"/>
              <a:pPr>
                <a:defRPr/>
              </a:pPr>
              <a:t>‹#›</a:t>
            </a:fld>
            <a:endParaRPr lang="en-US" altLang="en-US"/>
          </a:p>
        </p:txBody>
      </p:sp>
    </p:spTree>
    <p:extLst>
      <p:ext uri="{BB962C8B-B14F-4D97-AF65-F5344CB8AC3E}">
        <p14:creationId xmlns:p14="http://schemas.microsoft.com/office/powerpoint/2010/main" val="1928882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568A185-34D0-4C72-8766-93E8C6D9BAA7}" type="slidenum">
              <a:rPr lang="en-US" altLang="en-US"/>
              <a:pPr>
                <a:defRPr/>
              </a:pPr>
              <a:t>‹#›</a:t>
            </a:fld>
            <a:endParaRPr lang="en-US" altLang="en-US"/>
          </a:p>
        </p:txBody>
      </p:sp>
    </p:spTree>
    <p:extLst>
      <p:ext uri="{BB962C8B-B14F-4D97-AF65-F5344CB8AC3E}">
        <p14:creationId xmlns:p14="http://schemas.microsoft.com/office/powerpoint/2010/main" val="27283233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65812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284614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903516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7624805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59316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4598B61-9225-47A4-92C5-DBA79EA96E8C}" type="datetimeFigureOut">
              <a:rPr lang="en-US" smtClean="0"/>
              <a:t>1/29/20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27704421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3"/>
        <p:cNvGrpSpPr/>
        <p:nvPr/>
      </p:nvGrpSpPr>
      <p:grpSpPr>
        <a:xfrm>
          <a:off x="0" y="0"/>
          <a:ext cx="0" cy="0"/>
          <a:chOff x="0" y="0"/>
          <a:chExt cx="0" cy="0"/>
        </a:xfrm>
      </p:grpSpPr>
      <p:sp>
        <p:nvSpPr>
          <p:cNvPr id="54" name="Google Shape;54;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290152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7422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1"/>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2785624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904457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9075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4"/>
        <p:cNvGrpSpPr/>
        <p:nvPr/>
      </p:nvGrpSpPr>
      <p:grpSpPr>
        <a:xfrm>
          <a:off x="0" y="0"/>
          <a:ext cx="0" cy="0"/>
          <a:chOff x="0" y="0"/>
          <a:chExt cx="0" cy="0"/>
        </a:xfrm>
      </p:grpSpPr>
      <p:sp>
        <p:nvSpPr>
          <p:cNvPr id="85" name="Google Shape;85;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5691428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E6CC570C-0364-4C58-9A47-EAF8C1F4C14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3A33256-0236-4EE3-A827-06A9ED8CB4A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6B3922D-ADD1-459E-8A64-4E82ACC7EFF5}"/>
              </a:ext>
            </a:extLst>
          </p:cNvPr>
          <p:cNvSpPr>
            <a:spLocks noGrp="1" noChangeArrowheads="1"/>
          </p:cNvSpPr>
          <p:nvPr>
            <p:ph type="sldNum" sz="quarter" idx="12"/>
          </p:nvPr>
        </p:nvSpPr>
        <p:spPr>
          <a:ln/>
        </p:spPr>
        <p:txBody>
          <a:bodyPr/>
          <a:lstStyle>
            <a:lvl1pPr>
              <a:defRPr/>
            </a:lvl1pPr>
          </a:lstStyle>
          <a:p>
            <a:fld id="{C849EDDD-1AF7-4178-B473-403020415E7D}" type="slidenum">
              <a:rPr lang="en-US" altLang="en-US"/>
              <a:pPr/>
              <a:t>‹#›</a:t>
            </a:fld>
            <a:endParaRPr lang="en-US" altLang="en-US"/>
          </a:p>
        </p:txBody>
      </p:sp>
    </p:spTree>
    <p:extLst>
      <p:ext uri="{BB962C8B-B14F-4D97-AF65-F5344CB8AC3E}">
        <p14:creationId xmlns:p14="http://schemas.microsoft.com/office/powerpoint/2010/main" val="12465311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93089D8-59A4-4C52-818D-978624E211A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9B2256F-0871-4CB6-8B59-182BA79036C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4613E22-5A40-4791-9D1B-46D85DB2FCA2}"/>
              </a:ext>
            </a:extLst>
          </p:cNvPr>
          <p:cNvSpPr>
            <a:spLocks noGrp="1" noChangeArrowheads="1"/>
          </p:cNvSpPr>
          <p:nvPr>
            <p:ph type="sldNum" sz="quarter" idx="12"/>
          </p:nvPr>
        </p:nvSpPr>
        <p:spPr>
          <a:ln/>
        </p:spPr>
        <p:txBody>
          <a:bodyPr/>
          <a:lstStyle>
            <a:lvl1pPr>
              <a:defRPr/>
            </a:lvl1pPr>
          </a:lstStyle>
          <a:p>
            <a:fld id="{B2BB5BFF-0E89-4EEA-82F2-49029C4AEB47}" type="slidenum">
              <a:rPr lang="en-US" altLang="en-US"/>
              <a:pPr/>
              <a:t>‹#›</a:t>
            </a:fld>
            <a:endParaRPr lang="en-US" altLang="en-US"/>
          </a:p>
        </p:txBody>
      </p:sp>
    </p:spTree>
    <p:extLst>
      <p:ext uri="{BB962C8B-B14F-4D97-AF65-F5344CB8AC3E}">
        <p14:creationId xmlns:p14="http://schemas.microsoft.com/office/powerpoint/2010/main" val="2702098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BA1008AE-81DA-4322-8FAB-BACCA566349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B8E07FF-293A-4257-A9AC-021186D8ACE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E1962DC4-6D35-40CE-9A04-15BFEFF48EFA}"/>
              </a:ext>
            </a:extLst>
          </p:cNvPr>
          <p:cNvSpPr>
            <a:spLocks noGrp="1" noChangeArrowheads="1"/>
          </p:cNvSpPr>
          <p:nvPr>
            <p:ph type="sldNum" sz="quarter" idx="12"/>
          </p:nvPr>
        </p:nvSpPr>
        <p:spPr>
          <a:ln/>
        </p:spPr>
        <p:txBody>
          <a:bodyPr/>
          <a:lstStyle>
            <a:lvl1pPr>
              <a:defRPr/>
            </a:lvl1pPr>
          </a:lstStyle>
          <a:p>
            <a:fld id="{3ED6A383-9C5F-4906-8CF4-7424C3CC65DF}" type="slidenum">
              <a:rPr lang="en-US" altLang="en-US"/>
              <a:pPr/>
              <a:t>‹#›</a:t>
            </a:fld>
            <a:endParaRPr lang="en-US" altLang="en-US"/>
          </a:p>
        </p:txBody>
      </p:sp>
    </p:spTree>
    <p:extLst>
      <p:ext uri="{BB962C8B-B14F-4D97-AF65-F5344CB8AC3E}">
        <p14:creationId xmlns:p14="http://schemas.microsoft.com/office/powerpoint/2010/main" val="25600299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0F49FC8-7FEC-445E-AC03-775BEAA4926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346A9BB-5AB8-4E07-B1BF-A9BC452BE60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4E0E829-1C15-4899-8E5A-B0BD3B9CB625}"/>
              </a:ext>
            </a:extLst>
          </p:cNvPr>
          <p:cNvSpPr>
            <a:spLocks noGrp="1" noChangeArrowheads="1"/>
          </p:cNvSpPr>
          <p:nvPr>
            <p:ph type="sldNum" sz="quarter" idx="12"/>
          </p:nvPr>
        </p:nvSpPr>
        <p:spPr>
          <a:ln/>
        </p:spPr>
        <p:txBody>
          <a:bodyPr/>
          <a:lstStyle>
            <a:lvl1pPr>
              <a:defRPr/>
            </a:lvl1pPr>
          </a:lstStyle>
          <a:p>
            <a:fld id="{4B599D18-7051-4D0F-B04C-F22B5A4D3C0E}" type="slidenum">
              <a:rPr lang="en-US" altLang="en-US"/>
              <a:pPr/>
              <a:t>‹#›</a:t>
            </a:fld>
            <a:endParaRPr lang="en-US" altLang="en-US"/>
          </a:p>
        </p:txBody>
      </p:sp>
    </p:spTree>
    <p:extLst>
      <p:ext uri="{BB962C8B-B14F-4D97-AF65-F5344CB8AC3E}">
        <p14:creationId xmlns:p14="http://schemas.microsoft.com/office/powerpoint/2010/main" val="366920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598B61-9225-47A4-92C5-DBA79EA96E8C}" type="datetimeFigureOut">
              <a:rPr lang="en-US" smtClean="0"/>
              <a:t>1/29/20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8884907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90FBACB-E98F-4FD5-94DE-C80678B5F1B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770108BA-725A-4292-8EBE-A12ECD05DCD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CD85E872-1B5D-48F5-9351-380D353F7683}"/>
              </a:ext>
            </a:extLst>
          </p:cNvPr>
          <p:cNvSpPr>
            <a:spLocks noGrp="1" noChangeArrowheads="1"/>
          </p:cNvSpPr>
          <p:nvPr>
            <p:ph type="sldNum" sz="quarter" idx="12"/>
          </p:nvPr>
        </p:nvSpPr>
        <p:spPr>
          <a:ln/>
        </p:spPr>
        <p:txBody>
          <a:bodyPr/>
          <a:lstStyle>
            <a:lvl1pPr>
              <a:defRPr/>
            </a:lvl1pPr>
          </a:lstStyle>
          <a:p>
            <a:fld id="{33AB7EE2-3A2F-4C41-B8CB-DA51CEEFF4BC}" type="slidenum">
              <a:rPr lang="en-US" altLang="en-US"/>
              <a:pPr/>
              <a:t>‹#›</a:t>
            </a:fld>
            <a:endParaRPr lang="en-US" altLang="en-US"/>
          </a:p>
        </p:txBody>
      </p:sp>
    </p:spTree>
    <p:extLst>
      <p:ext uri="{BB962C8B-B14F-4D97-AF65-F5344CB8AC3E}">
        <p14:creationId xmlns:p14="http://schemas.microsoft.com/office/powerpoint/2010/main" val="27169371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969E916-A684-446B-AC31-24A7BACF0D5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53CCA53E-9097-4700-B41E-19AC7756F55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1EF1A3FA-6E02-4985-BA7F-B7B4F9EF363E}"/>
              </a:ext>
            </a:extLst>
          </p:cNvPr>
          <p:cNvSpPr>
            <a:spLocks noGrp="1" noChangeArrowheads="1"/>
          </p:cNvSpPr>
          <p:nvPr>
            <p:ph type="sldNum" sz="quarter" idx="12"/>
          </p:nvPr>
        </p:nvSpPr>
        <p:spPr>
          <a:ln/>
        </p:spPr>
        <p:txBody>
          <a:bodyPr/>
          <a:lstStyle>
            <a:lvl1pPr>
              <a:defRPr/>
            </a:lvl1pPr>
          </a:lstStyle>
          <a:p>
            <a:fld id="{377ACF0C-DEE8-4019-829F-CBF9E021F8F4}" type="slidenum">
              <a:rPr lang="en-US" altLang="en-US"/>
              <a:pPr/>
              <a:t>‹#›</a:t>
            </a:fld>
            <a:endParaRPr lang="en-US" altLang="en-US"/>
          </a:p>
        </p:txBody>
      </p:sp>
    </p:spTree>
    <p:extLst>
      <p:ext uri="{BB962C8B-B14F-4D97-AF65-F5344CB8AC3E}">
        <p14:creationId xmlns:p14="http://schemas.microsoft.com/office/powerpoint/2010/main" val="14910274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B06B5C7-8504-498B-A018-6ECD7D95AA4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611A1BBE-8180-46B8-B0B7-88910F4B97C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45868524-53C6-4C7F-9B8C-28ED9CC943DB}"/>
              </a:ext>
            </a:extLst>
          </p:cNvPr>
          <p:cNvSpPr>
            <a:spLocks noGrp="1" noChangeArrowheads="1"/>
          </p:cNvSpPr>
          <p:nvPr>
            <p:ph type="sldNum" sz="quarter" idx="12"/>
          </p:nvPr>
        </p:nvSpPr>
        <p:spPr>
          <a:ln/>
        </p:spPr>
        <p:txBody>
          <a:bodyPr/>
          <a:lstStyle>
            <a:lvl1pPr>
              <a:defRPr/>
            </a:lvl1pPr>
          </a:lstStyle>
          <a:p>
            <a:fld id="{2B310BB9-ADEE-44EC-94B9-18EE63F0EC73}" type="slidenum">
              <a:rPr lang="en-US" altLang="en-US"/>
              <a:pPr/>
              <a:t>‹#›</a:t>
            </a:fld>
            <a:endParaRPr lang="en-US" altLang="en-US"/>
          </a:p>
        </p:txBody>
      </p:sp>
    </p:spTree>
    <p:extLst>
      <p:ext uri="{BB962C8B-B14F-4D97-AF65-F5344CB8AC3E}">
        <p14:creationId xmlns:p14="http://schemas.microsoft.com/office/powerpoint/2010/main" val="24277295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F762E4B2-768E-400B-85B6-032BCA47046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B36ED4F3-DEC4-4AEA-9DA7-8237C77F8E1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FC7C4D62-406D-4A06-AFB8-30F37CB74C9C}"/>
              </a:ext>
            </a:extLst>
          </p:cNvPr>
          <p:cNvSpPr>
            <a:spLocks noGrp="1" noChangeArrowheads="1"/>
          </p:cNvSpPr>
          <p:nvPr>
            <p:ph type="sldNum" sz="quarter" idx="12"/>
          </p:nvPr>
        </p:nvSpPr>
        <p:spPr>
          <a:ln/>
        </p:spPr>
        <p:txBody>
          <a:bodyPr/>
          <a:lstStyle>
            <a:lvl1pPr>
              <a:defRPr/>
            </a:lvl1pPr>
          </a:lstStyle>
          <a:p>
            <a:fld id="{23597973-E1DB-429B-88B4-8420DA4E4476}" type="slidenum">
              <a:rPr lang="en-US" altLang="en-US"/>
              <a:pPr/>
              <a:t>‹#›</a:t>
            </a:fld>
            <a:endParaRPr lang="en-US" altLang="en-US"/>
          </a:p>
        </p:txBody>
      </p:sp>
    </p:spTree>
    <p:extLst>
      <p:ext uri="{BB962C8B-B14F-4D97-AF65-F5344CB8AC3E}">
        <p14:creationId xmlns:p14="http://schemas.microsoft.com/office/powerpoint/2010/main" val="19765890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D07EFDB8-0EBE-49C2-95A0-39FAC7A3C9A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924030F-272C-4A38-8F91-4793B00C471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79021BC-F039-436C-BBC0-1F3C94117681}"/>
              </a:ext>
            </a:extLst>
          </p:cNvPr>
          <p:cNvSpPr>
            <a:spLocks noGrp="1" noChangeArrowheads="1"/>
          </p:cNvSpPr>
          <p:nvPr>
            <p:ph type="sldNum" sz="quarter" idx="12"/>
          </p:nvPr>
        </p:nvSpPr>
        <p:spPr>
          <a:ln/>
        </p:spPr>
        <p:txBody>
          <a:bodyPr/>
          <a:lstStyle>
            <a:lvl1pPr>
              <a:defRPr/>
            </a:lvl1pPr>
          </a:lstStyle>
          <a:p>
            <a:fld id="{C09B0091-482D-4C9E-A084-0E5B8438E78B}" type="slidenum">
              <a:rPr lang="en-US" altLang="en-US"/>
              <a:pPr/>
              <a:t>‹#›</a:t>
            </a:fld>
            <a:endParaRPr lang="en-US" altLang="en-US"/>
          </a:p>
        </p:txBody>
      </p:sp>
    </p:spTree>
    <p:extLst>
      <p:ext uri="{BB962C8B-B14F-4D97-AF65-F5344CB8AC3E}">
        <p14:creationId xmlns:p14="http://schemas.microsoft.com/office/powerpoint/2010/main" val="30819344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CCF9E57-1FDB-4538-B3D3-8E542D81104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669F9B6F-869F-46C0-AA61-0E3ABD4D5C1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C3419A8-AA24-42D7-951C-245E6C3153D7}"/>
              </a:ext>
            </a:extLst>
          </p:cNvPr>
          <p:cNvSpPr>
            <a:spLocks noGrp="1" noChangeArrowheads="1"/>
          </p:cNvSpPr>
          <p:nvPr>
            <p:ph type="sldNum" sz="quarter" idx="12"/>
          </p:nvPr>
        </p:nvSpPr>
        <p:spPr>
          <a:ln/>
        </p:spPr>
        <p:txBody>
          <a:bodyPr/>
          <a:lstStyle>
            <a:lvl1pPr>
              <a:defRPr/>
            </a:lvl1pPr>
          </a:lstStyle>
          <a:p>
            <a:fld id="{4D298B99-AF74-4491-8A97-819CC2871244}" type="slidenum">
              <a:rPr lang="en-US" altLang="en-US"/>
              <a:pPr/>
              <a:t>‹#›</a:t>
            </a:fld>
            <a:endParaRPr lang="en-US" altLang="en-US"/>
          </a:p>
        </p:txBody>
      </p:sp>
    </p:spTree>
    <p:extLst>
      <p:ext uri="{BB962C8B-B14F-4D97-AF65-F5344CB8AC3E}">
        <p14:creationId xmlns:p14="http://schemas.microsoft.com/office/powerpoint/2010/main" val="17479564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337F577-E947-43AA-BB6A-04EF76E09BB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CFFA75D-46F8-43D4-BDC0-84705F18DFD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E70B735-ECA4-44DC-B226-8C0A17E2E243}"/>
              </a:ext>
            </a:extLst>
          </p:cNvPr>
          <p:cNvSpPr>
            <a:spLocks noGrp="1" noChangeArrowheads="1"/>
          </p:cNvSpPr>
          <p:nvPr>
            <p:ph type="sldNum" sz="quarter" idx="12"/>
          </p:nvPr>
        </p:nvSpPr>
        <p:spPr>
          <a:ln/>
        </p:spPr>
        <p:txBody>
          <a:bodyPr/>
          <a:lstStyle>
            <a:lvl1pPr>
              <a:defRPr/>
            </a:lvl1pPr>
          </a:lstStyle>
          <a:p>
            <a:fld id="{C518C2C1-FB3E-4C04-BBAB-A1A70FA29E8D}" type="slidenum">
              <a:rPr lang="en-US" altLang="en-US"/>
              <a:pPr/>
              <a:t>‹#›</a:t>
            </a:fld>
            <a:endParaRPr lang="en-US" altLang="en-US"/>
          </a:p>
        </p:txBody>
      </p:sp>
    </p:spTree>
    <p:extLst>
      <p:ext uri="{BB962C8B-B14F-4D97-AF65-F5344CB8AC3E}">
        <p14:creationId xmlns:p14="http://schemas.microsoft.com/office/powerpoint/2010/main" val="24524048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D9C6515-D815-4A45-8E6E-E7B606D522C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DFF5632B-7CE4-4B68-A3C6-5EED0EE24DC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18F69B-042C-49D9-8799-6B465CB36079}"/>
              </a:ext>
            </a:extLst>
          </p:cNvPr>
          <p:cNvSpPr>
            <a:spLocks noGrp="1" noChangeArrowheads="1"/>
          </p:cNvSpPr>
          <p:nvPr>
            <p:ph type="sldNum" sz="quarter" idx="12"/>
          </p:nvPr>
        </p:nvSpPr>
        <p:spPr>
          <a:ln/>
        </p:spPr>
        <p:txBody>
          <a:bodyPr/>
          <a:lstStyle>
            <a:lvl1pPr>
              <a:defRPr/>
            </a:lvl1pPr>
          </a:lstStyle>
          <a:p>
            <a:fld id="{DA6315E9-8206-4DF4-A44A-1B77AF7D32D9}" type="slidenum">
              <a:rPr lang="en-US" altLang="en-US"/>
              <a:pPr/>
              <a:t>‹#›</a:t>
            </a:fld>
            <a:endParaRPr lang="en-US" altLang="en-US"/>
          </a:p>
        </p:txBody>
      </p:sp>
    </p:spTree>
    <p:extLst>
      <p:ext uri="{BB962C8B-B14F-4D97-AF65-F5344CB8AC3E}">
        <p14:creationId xmlns:p14="http://schemas.microsoft.com/office/powerpoint/2010/main" val="31617750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2229FE82-4B58-4FCE-B0D7-FD18D0641BA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D3B361FA-C02F-413D-B41A-D7A4B757CAD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BE370330-5D1E-4199-A821-5A694611CEC5}"/>
              </a:ext>
            </a:extLst>
          </p:cNvPr>
          <p:cNvSpPr>
            <a:spLocks noGrp="1" noChangeArrowheads="1"/>
          </p:cNvSpPr>
          <p:nvPr>
            <p:ph type="sldNum" sz="quarter" idx="12"/>
          </p:nvPr>
        </p:nvSpPr>
        <p:spPr>
          <a:ln/>
        </p:spPr>
        <p:txBody>
          <a:bodyPr/>
          <a:lstStyle>
            <a:lvl1pPr>
              <a:defRPr/>
            </a:lvl1pPr>
          </a:lstStyle>
          <a:p>
            <a:fld id="{17404AD8-CD8E-4E46-9A15-61560C1F1F6C}" type="slidenum">
              <a:rPr lang="en-US" altLang="en-US"/>
              <a:pPr/>
              <a:t>‹#›</a:t>
            </a:fld>
            <a:endParaRPr lang="en-US" altLang="en-US"/>
          </a:p>
        </p:txBody>
      </p:sp>
    </p:spTree>
    <p:extLst>
      <p:ext uri="{BB962C8B-B14F-4D97-AF65-F5344CB8AC3E}">
        <p14:creationId xmlns:p14="http://schemas.microsoft.com/office/powerpoint/2010/main" val="2983354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598B61-9225-47A4-92C5-DBA79EA96E8C}" type="datetimeFigureOut">
              <a:rPr lang="en-US" smtClean="0"/>
              <a:t>1/29/20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3942848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598B61-9225-47A4-92C5-DBA79EA96E8C}" type="datetimeFigureOut">
              <a:rPr lang="en-US" smtClean="0"/>
              <a:t>1/29/20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2151478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598B61-9225-47A4-92C5-DBA79EA96E8C}" type="datetimeFigureOut">
              <a:rPr lang="en-US" smtClean="0"/>
              <a:t>1/29/20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788877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4598B61-9225-47A4-92C5-DBA79EA96E8C}" type="datetimeFigureOut">
              <a:rPr lang="en-US" smtClean="0"/>
              <a:t>1/29/20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1364596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4598B61-9225-47A4-92C5-DBA79EA96E8C}" type="datetimeFigureOut">
              <a:rPr lang="en-US" smtClean="0"/>
              <a:t>1/29/20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AD3D0C-ACF6-4FCA-82CF-F88E06AB4195}" type="slidenum">
              <a:rPr lang="en-US" smtClean="0"/>
              <a:t>‹#›</a:t>
            </a:fld>
            <a:endParaRPr lang="en-US"/>
          </a:p>
        </p:txBody>
      </p:sp>
    </p:spTree>
    <p:extLst>
      <p:ext uri="{BB962C8B-B14F-4D97-AF65-F5344CB8AC3E}">
        <p14:creationId xmlns:p14="http://schemas.microsoft.com/office/powerpoint/2010/main" val="2025898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598B61-9225-47A4-92C5-DBA79EA96E8C}" type="datetimeFigureOut">
              <a:rPr lang="en-US" smtClean="0"/>
              <a:t>1/29/20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AD3D0C-ACF6-4FCA-82CF-F88E06AB4195}" type="slidenum">
              <a:rPr lang="en-US" smtClean="0"/>
              <a:t>‹#›</a:t>
            </a:fld>
            <a:endParaRPr lang="en-US"/>
          </a:p>
        </p:txBody>
      </p:sp>
    </p:spTree>
    <p:extLst>
      <p:ext uri="{BB962C8B-B14F-4D97-AF65-F5344CB8AC3E}">
        <p14:creationId xmlns:p14="http://schemas.microsoft.com/office/powerpoint/2010/main" val="895784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7C221FF-F840-4A0D-AA68-5E3C97977C95}" type="slidenum">
              <a:rPr lang="en-US" altLang="en-US"/>
              <a:pPr>
                <a:defRPr/>
              </a:pPr>
              <a:t>‹#›</a:t>
            </a:fld>
            <a:endParaRPr lang="en-US" altLang="en-US"/>
          </a:p>
        </p:txBody>
      </p:sp>
    </p:spTree>
    <p:extLst>
      <p:ext uri="{BB962C8B-B14F-4D97-AF65-F5344CB8AC3E}">
        <p14:creationId xmlns:p14="http://schemas.microsoft.com/office/powerpoint/2010/main" val="26867161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16809102"/>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F93F713-C697-486F-B258-3BB282FEC64E}"/>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3ACEFC87-780A-43A1-B288-44B4CB620E09}"/>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4B740B5-983D-4A81-B934-C2B9C44D0FD0}"/>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defRPr>
            </a:lvl1pPr>
          </a:lstStyle>
          <a:p>
            <a:pPr>
              <a:defRPr/>
            </a:pPr>
            <a:endParaRPr lang="en-US" altLang="en-US"/>
          </a:p>
        </p:txBody>
      </p:sp>
      <p:sp>
        <p:nvSpPr>
          <p:cNvPr id="1029" name="Rectangle 5">
            <a:extLst>
              <a:ext uri="{FF2B5EF4-FFF2-40B4-BE49-F238E27FC236}">
                <a16:creationId xmlns:a16="http://schemas.microsoft.com/office/drawing/2014/main" id="{860A879F-5619-401B-852C-44145AC3537B}"/>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defRPr>
            </a:lvl1pPr>
          </a:lstStyle>
          <a:p>
            <a:pPr>
              <a:defRPr/>
            </a:pPr>
            <a:endParaRPr lang="en-US" altLang="en-US"/>
          </a:p>
        </p:txBody>
      </p:sp>
      <p:sp>
        <p:nvSpPr>
          <p:cNvPr id="1030" name="Rectangle 6">
            <a:extLst>
              <a:ext uri="{FF2B5EF4-FFF2-40B4-BE49-F238E27FC236}">
                <a16:creationId xmlns:a16="http://schemas.microsoft.com/office/drawing/2014/main" id="{7A5B2383-1551-42F9-9227-C803F5ECFCDF}"/>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1F4B9813-906A-4090-91AE-514D953445E9}" type="slidenum">
              <a:rPr lang="en-US" altLang="en-US"/>
              <a:pPr/>
              <a:t>‹#›</a:t>
            </a:fld>
            <a:endParaRPr lang="en-US" altLang="en-US"/>
          </a:p>
        </p:txBody>
      </p:sp>
    </p:spTree>
    <p:extLst>
      <p:ext uri="{BB962C8B-B14F-4D97-AF65-F5344CB8AC3E}">
        <p14:creationId xmlns:p14="http://schemas.microsoft.com/office/powerpoint/2010/main" val="312314606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mailto:sswang@princeton.edu" TargetMode="External"/><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hyperlink" Target="mailto:sswang@princeton.edu" TargetMode="External"/><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6.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5.xml.rels><?xml version="1.0" encoding="UTF-8" standalone="yes"?>
<Relationships xmlns="http://schemas.openxmlformats.org/package/2006/relationships"><Relationship Id="rId13" Type="http://schemas.openxmlformats.org/officeDocument/2006/relationships/image" Target="../media/image23.jpg"/><Relationship Id="rId18" Type="http://schemas.openxmlformats.org/officeDocument/2006/relationships/image" Target="../media/image28.jpg"/><Relationship Id="rId26" Type="http://schemas.openxmlformats.org/officeDocument/2006/relationships/image" Target="../media/image36.jpg"/><Relationship Id="rId39" Type="http://schemas.openxmlformats.org/officeDocument/2006/relationships/image" Target="../media/image49.jpg"/><Relationship Id="rId21" Type="http://schemas.openxmlformats.org/officeDocument/2006/relationships/image" Target="../media/image31.jpg"/><Relationship Id="rId34" Type="http://schemas.openxmlformats.org/officeDocument/2006/relationships/image" Target="../media/image44.jpg"/><Relationship Id="rId7" Type="http://schemas.openxmlformats.org/officeDocument/2006/relationships/image" Target="../media/image17.png"/><Relationship Id="rId12" Type="http://schemas.openxmlformats.org/officeDocument/2006/relationships/image" Target="../media/image22.jpg"/><Relationship Id="rId17" Type="http://schemas.openxmlformats.org/officeDocument/2006/relationships/image" Target="../media/image27.jpg"/><Relationship Id="rId25" Type="http://schemas.openxmlformats.org/officeDocument/2006/relationships/image" Target="../media/image35.jpg"/><Relationship Id="rId33" Type="http://schemas.openxmlformats.org/officeDocument/2006/relationships/image" Target="../media/image43.jpg"/><Relationship Id="rId38" Type="http://schemas.openxmlformats.org/officeDocument/2006/relationships/image" Target="../media/image48.jpg"/><Relationship Id="rId2" Type="http://schemas.openxmlformats.org/officeDocument/2006/relationships/notesSlide" Target="../notesSlides/notesSlide2.xml"/><Relationship Id="rId16" Type="http://schemas.openxmlformats.org/officeDocument/2006/relationships/image" Target="../media/image26.jpg"/><Relationship Id="rId20" Type="http://schemas.openxmlformats.org/officeDocument/2006/relationships/image" Target="../media/image30.jpg"/><Relationship Id="rId29" Type="http://schemas.openxmlformats.org/officeDocument/2006/relationships/image" Target="../media/image39.jpg"/><Relationship Id="rId1" Type="http://schemas.openxmlformats.org/officeDocument/2006/relationships/slideLayout" Target="../slideLayouts/slideLayout25.xml"/><Relationship Id="rId6" Type="http://schemas.openxmlformats.org/officeDocument/2006/relationships/image" Target="../media/image16.jpg"/><Relationship Id="rId11" Type="http://schemas.openxmlformats.org/officeDocument/2006/relationships/image" Target="../media/image21.jpg"/><Relationship Id="rId24" Type="http://schemas.openxmlformats.org/officeDocument/2006/relationships/image" Target="../media/image34.jpg"/><Relationship Id="rId32" Type="http://schemas.openxmlformats.org/officeDocument/2006/relationships/image" Target="../media/image42.jpg"/><Relationship Id="rId37" Type="http://schemas.openxmlformats.org/officeDocument/2006/relationships/image" Target="../media/image47.jpg"/><Relationship Id="rId40" Type="http://schemas.openxmlformats.org/officeDocument/2006/relationships/image" Target="../media/image50.png"/><Relationship Id="rId5" Type="http://schemas.openxmlformats.org/officeDocument/2006/relationships/image" Target="../media/image15.jpg"/><Relationship Id="rId15" Type="http://schemas.openxmlformats.org/officeDocument/2006/relationships/image" Target="../media/image25.png"/><Relationship Id="rId23" Type="http://schemas.openxmlformats.org/officeDocument/2006/relationships/image" Target="../media/image33.jpg"/><Relationship Id="rId28" Type="http://schemas.openxmlformats.org/officeDocument/2006/relationships/image" Target="../media/image38.jpg"/><Relationship Id="rId36" Type="http://schemas.openxmlformats.org/officeDocument/2006/relationships/image" Target="../media/image46.jpg"/><Relationship Id="rId10" Type="http://schemas.openxmlformats.org/officeDocument/2006/relationships/image" Target="../media/image20.jpg"/><Relationship Id="rId19" Type="http://schemas.openxmlformats.org/officeDocument/2006/relationships/image" Target="../media/image29.jpg"/><Relationship Id="rId31" Type="http://schemas.openxmlformats.org/officeDocument/2006/relationships/image" Target="../media/image41.jpg"/><Relationship Id="rId4" Type="http://schemas.openxmlformats.org/officeDocument/2006/relationships/image" Target="../media/image14.jpg"/><Relationship Id="rId9" Type="http://schemas.openxmlformats.org/officeDocument/2006/relationships/image" Target="../media/image19.jpg"/><Relationship Id="rId14" Type="http://schemas.openxmlformats.org/officeDocument/2006/relationships/image" Target="../media/image24.jpg"/><Relationship Id="rId22" Type="http://schemas.openxmlformats.org/officeDocument/2006/relationships/image" Target="../media/image32.jpg"/><Relationship Id="rId27" Type="http://schemas.openxmlformats.org/officeDocument/2006/relationships/image" Target="../media/image37.jpg"/><Relationship Id="rId30" Type="http://schemas.openxmlformats.org/officeDocument/2006/relationships/image" Target="../media/image40.jpg"/><Relationship Id="rId35" Type="http://schemas.openxmlformats.org/officeDocument/2006/relationships/image" Target="../media/image45.jpg"/><Relationship Id="rId8" Type="http://schemas.openxmlformats.org/officeDocument/2006/relationships/image" Target="../media/image18.jpg"/><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5.pn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60.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57.emf"/></Relationships>
</file>

<file path=ppt/slides/_rels/slide9.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33217" t="5554" b="26196"/>
          <a:stretch/>
        </p:blipFill>
        <p:spPr>
          <a:xfrm>
            <a:off x="-63610" y="-163002"/>
            <a:ext cx="12380180" cy="7096538"/>
          </a:xfrm>
        </p:spPr>
      </p:pic>
      <p:sp>
        <p:nvSpPr>
          <p:cNvPr id="5" name="TextBox 4"/>
          <p:cNvSpPr txBox="1"/>
          <p:nvPr/>
        </p:nvSpPr>
        <p:spPr>
          <a:xfrm>
            <a:off x="8551229" y="2302214"/>
            <a:ext cx="3146439" cy="1815882"/>
          </a:xfrm>
          <a:prstGeom prst="rect">
            <a:avLst/>
          </a:prstGeom>
          <a:noFill/>
        </p:spPr>
        <p:txBody>
          <a:bodyPr wrap="none" rtlCol="0">
            <a:spAutoFit/>
          </a:bodyPr>
          <a:lstStyle/>
          <a:p>
            <a:pPr algn="ctr"/>
            <a:r>
              <a:rPr lang="en-US" sz="2800" b="1" dirty="0">
                <a:solidFill>
                  <a:schemeClr val="bg1"/>
                </a:solidFill>
              </a:rPr>
              <a:t>Sam Wang, Ph.D.</a:t>
            </a:r>
          </a:p>
          <a:p>
            <a:pPr algn="ctr"/>
            <a:endParaRPr lang="en-US" sz="2800" dirty="0">
              <a:solidFill>
                <a:schemeClr val="bg1"/>
              </a:solidFill>
            </a:endParaRPr>
          </a:p>
          <a:p>
            <a:pPr algn="ctr"/>
            <a:r>
              <a:rPr lang="en-US" sz="2800" dirty="0">
                <a:solidFill>
                  <a:schemeClr val="bg1"/>
                </a:solidFill>
              </a:rPr>
              <a:t>NJ-ACTS Symposium</a:t>
            </a:r>
          </a:p>
          <a:p>
            <a:pPr algn="ctr"/>
            <a:r>
              <a:rPr lang="en-US" sz="2800" dirty="0">
                <a:solidFill>
                  <a:schemeClr val="bg1"/>
                </a:solidFill>
              </a:rPr>
              <a:t>January 28, 2020</a:t>
            </a:r>
          </a:p>
        </p:txBody>
      </p:sp>
      <p:sp>
        <p:nvSpPr>
          <p:cNvPr id="6" name="TextBox 5"/>
          <p:cNvSpPr txBox="1"/>
          <p:nvPr/>
        </p:nvSpPr>
        <p:spPr>
          <a:xfrm>
            <a:off x="1132288" y="224300"/>
            <a:ext cx="10055197" cy="1077218"/>
          </a:xfrm>
          <a:prstGeom prst="rect">
            <a:avLst/>
          </a:prstGeom>
          <a:noFill/>
        </p:spPr>
        <p:txBody>
          <a:bodyPr wrap="square" rtlCol="0">
            <a:spAutoFit/>
          </a:bodyPr>
          <a:lstStyle/>
          <a:p>
            <a:pPr algn="ctr"/>
            <a:r>
              <a:rPr lang="en-US" sz="3200" b="1" dirty="0">
                <a:solidFill>
                  <a:schemeClr val="bg1"/>
                </a:solidFill>
              </a:rPr>
              <a:t>Team-based Basic Neuroscience: Brain-Wide Approaches To Working Memory, Learning, and Autism</a:t>
            </a:r>
            <a:endParaRPr lang="en-US" sz="3200"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0922" y="5457955"/>
            <a:ext cx="4344390" cy="1092449"/>
          </a:xfrm>
          <a:prstGeom prst="rect">
            <a:avLst/>
          </a:prstGeom>
        </p:spPr>
      </p:pic>
      <p:sp>
        <p:nvSpPr>
          <p:cNvPr id="3" name="Rectangle 2">
            <a:extLst>
              <a:ext uri="{FF2B5EF4-FFF2-40B4-BE49-F238E27FC236}">
                <a16:creationId xmlns:a16="http://schemas.microsoft.com/office/drawing/2014/main" id="{9CE65FE6-F639-40AB-87CF-63DC8B44769D}"/>
              </a:ext>
            </a:extLst>
          </p:cNvPr>
          <p:cNvSpPr/>
          <p:nvPr/>
        </p:nvSpPr>
        <p:spPr>
          <a:xfrm>
            <a:off x="-89449" y="1530626"/>
            <a:ext cx="5173079" cy="54029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4" descr="purkinje-wang-green">
            <a:extLst>
              <a:ext uri="{FF2B5EF4-FFF2-40B4-BE49-F238E27FC236}">
                <a16:creationId xmlns:a16="http://schemas.microsoft.com/office/drawing/2014/main" id="{29AB0133-9E9A-40CD-93D9-0684DA183A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851" y="1470992"/>
            <a:ext cx="3901440" cy="391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712856AA-4941-47AF-8B54-E4C88561951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181" r="11355"/>
          <a:stretch/>
        </p:blipFill>
        <p:spPr bwMode="auto">
          <a:xfrm>
            <a:off x="4304822" y="1751086"/>
            <a:ext cx="373684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C:\Users\sswang\Desktop\From Carbon\Desktop\talks\shield_.jpg">
            <a:extLst>
              <a:ext uri="{FF2B5EF4-FFF2-40B4-BE49-F238E27FC236}">
                <a16:creationId xmlns:a16="http://schemas.microsoft.com/office/drawing/2014/main" id="{6BB85AC7-F9FD-4D11-B0E7-1DEFF041F3D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47799" y="5460712"/>
            <a:ext cx="1141322" cy="12954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223AE0CE-F1D0-490B-B175-1EECF2F089C7}"/>
              </a:ext>
            </a:extLst>
          </p:cNvPr>
          <p:cNvSpPr txBox="1"/>
          <p:nvPr/>
        </p:nvSpPr>
        <p:spPr>
          <a:xfrm>
            <a:off x="541921" y="6068687"/>
            <a:ext cx="5363969" cy="400110"/>
          </a:xfrm>
          <a:prstGeom prst="rect">
            <a:avLst/>
          </a:prstGeom>
          <a:noFill/>
        </p:spPr>
        <p:txBody>
          <a:bodyPr wrap="none" rtlCol="0">
            <a:spAutoFit/>
          </a:bodyPr>
          <a:lstStyle/>
          <a:p>
            <a:r>
              <a:rPr lang="en-US" sz="2000" dirty="0">
                <a:solidFill>
                  <a:schemeClr val="bg1">
                    <a:lumMod val="50000"/>
                  </a:schemeClr>
                </a:solidFill>
              </a:rPr>
              <a:t>Support: NIH R01-MH115750, NIH U19-NS104648</a:t>
            </a:r>
          </a:p>
        </p:txBody>
      </p:sp>
    </p:spTree>
    <p:extLst>
      <p:ext uri="{BB962C8B-B14F-4D97-AF65-F5344CB8AC3E}">
        <p14:creationId xmlns:p14="http://schemas.microsoft.com/office/powerpoint/2010/main" val="2557144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4.png">
            <a:extLst>
              <a:ext uri="{FF2B5EF4-FFF2-40B4-BE49-F238E27FC236}">
                <a16:creationId xmlns:a16="http://schemas.microsoft.com/office/drawing/2014/main" id="{5C4B5409-17B3-4F79-98B5-354CBBE03772}"/>
              </a:ext>
            </a:extLst>
          </p:cNvPr>
          <p:cNvPicPr>
            <a:picLocks noChangeAspect="1"/>
          </p:cNvPicPr>
          <p:nvPr/>
        </p:nvPicPr>
        <p:blipFill rotWithShape="1">
          <a:blip r:embed="rId2"/>
          <a:srcRect r="62380" b="56154"/>
          <a:stretch/>
        </p:blipFill>
        <p:spPr>
          <a:xfrm>
            <a:off x="217337" y="2131669"/>
            <a:ext cx="4710263" cy="2594662"/>
          </a:xfrm>
          <a:prstGeom prst="rect">
            <a:avLst/>
          </a:prstGeom>
          <a:ln/>
        </p:spPr>
      </p:pic>
      <p:grpSp>
        <p:nvGrpSpPr>
          <p:cNvPr id="13" name="Group 12">
            <a:extLst>
              <a:ext uri="{FF2B5EF4-FFF2-40B4-BE49-F238E27FC236}">
                <a16:creationId xmlns:a16="http://schemas.microsoft.com/office/drawing/2014/main" id="{289434A1-3DFE-475C-BB27-E670748CF753}"/>
              </a:ext>
            </a:extLst>
          </p:cNvPr>
          <p:cNvGrpSpPr>
            <a:grpSpLocks noChangeAspect="1"/>
          </p:cNvGrpSpPr>
          <p:nvPr/>
        </p:nvGrpSpPr>
        <p:grpSpPr>
          <a:xfrm>
            <a:off x="5307125" y="119380"/>
            <a:ext cx="7575111" cy="6457395"/>
            <a:chOff x="5581445" y="322580"/>
            <a:chExt cx="7165751" cy="6108437"/>
          </a:xfrm>
        </p:grpSpPr>
        <p:sp>
          <p:nvSpPr>
            <p:cNvPr id="4" name="Rectangle 3">
              <a:extLst>
                <a:ext uri="{FF2B5EF4-FFF2-40B4-BE49-F238E27FC236}">
                  <a16:creationId xmlns:a16="http://schemas.microsoft.com/office/drawing/2014/main" id="{17A97746-5D1B-48E0-8342-FF571B7BD932}"/>
                </a:ext>
              </a:extLst>
            </p:cNvPr>
            <p:cNvSpPr/>
            <p:nvPr/>
          </p:nvSpPr>
          <p:spPr>
            <a:xfrm>
              <a:off x="10139680" y="579120"/>
              <a:ext cx="1290320" cy="294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3501E19-BEC0-4EAD-867F-E3F7BBC931BE}"/>
                </a:ext>
              </a:extLst>
            </p:cNvPr>
            <p:cNvSpPr/>
            <p:nvPr/>
          </p:nvSpPr>
          <p:spPr>
            <a:xfrm>
              <a:off x="8577354" y="579120"/>
              <a:ext cx="248270" cy="39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mage33.png">
              <a:extLst>
                <a:ext uri="{FF2B5EF4-FFF2-40B4-BE49-F238E27FC236}">
                  <a16:creationId xmlns:a16="http://schemas.microsoft.com/office/drawing/2014/main" id="{F897AF5F-0ED6-4C0A-8724-50B0F289728A}"/>
                </a:ext>
              </a:extLst>
            </p:cNvPr>
            <p:cNvPicPr>
              <a:picLocks noChangeAspect="1"/>
            </p:cNvPicPr>
            <p:nvPr/>
          </p:nvPicPr>
          <p:blipFill rotWithShape="1">
            <a:blip r:embed="rId3"/>
            <a:srcRect t="21618" r="39710"/>
            <a:stretch/>
          </p:blipFill>
          <p:spPr>
            <a:xfrm>
              <a:off x="5581445" y="807720"/>
              <a:ext cx="6423698" cy="5623297"/>
            </a:xfrm>
            <a:prstGeom prst="rect">
              <a:avLst/>
            </a:prstGeom>
            <a:ln/>
          </p:spPr>
        </p:pic>
        <p:sp>
          <p:nvSpPr>
            <p:cNvPr id="9" name="Rectangle 8">
              <a:extLst>
                <a:ext uri="{FF2B5EF4-FFF2-40B4-BE49-F238E27FC236}">
                  <a16:creationId xmlns:a16="http://schemas.microsoft.com/office/drawing/2014/main" id="{AE22D5D0-585C-4EBB-AFD6-E3E82D3A9A72}"/>
                </a:ext>
              </a:extLst>
            </p:cNvPr>
            <p:cNvSpPr/>
            <p:nvPr/>
          </p:nvSpPr>
          <p:spPr>
            <a:xfrm>
              <a:off x="8545024" y="655320"/>
              <a:ext cx="248270" cy="39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7E84D99-3117-48D8-BB55-F69CC5537823}"/>
                </a:ext>
              </a:extLst>
            </p:cNvPr>
            <p:cNvSpPr/>
            <p:nvPr/>
          </p:nvSpPr>
          <p:spPr>
            <a:xfrm>
              <a:off x="5613775" y="2413000"/>
              <a:ext cx="248270" cy="39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4B1BB62-028A-4C49-BB0E-D6619FDF9DA9}"/>
                </a:ext>
              </a:extLst>
            </p:cNvPr>
            <p:cNvSpPr/>
            <p:nvPr/>
          </p:nvSpPr>
          <p:spPr>
            <a:xfrm>
              <a:off x="11636803" y="2413000"/>
              <a:ext cx="1110393" cy="2121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8C64F12-CDF2-491E-B994-92D3A04A8447}"/>
                </a:ext>
              </a:extLst>
            </p:cNvPr>
            <p:cNvSpPr/>
            <p:nvPr/>
          </p:nvSpPr>
          <p:spPr>
            <a:xfrm>
              <a:off x="11572239" y="655320"/>
              <a:ext cx="1110393" cy="665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7AA6EA-4BFF-4405-BBF8-90D1A9B6475F}"/>
                </a:ext>
              </a:extLst>
            </p:cNvPr>
            <p:cNvSpPr/>
            <p:nvPr/>
          </p:nvSpPr>
          <p:spPr>
            <a:xfrm>
              <a:off x="9997441" y="322580"/>
              <a:ext cx="1432559" cy="665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AE071DB3-7743-4E42-B9A4-5FA121B2BDD9}"/>
              </a:ext>
            </a:extLst>
          </p:cNvPr>
          <p:cNvSpPr txBox="1"/>
          <p:nvPr/>
        </p:nvSpPr>
        <p:spPr>
          <a:xfrm>
            <a:off x="830441" y="585530"/>
            <a:ext cx="3706784" cy="1200329"/>
          </a:xfrm>
          <a:prstGeom prst="rect">
            <a:avLst/>
          </a:prstGeom>
          <a:noFill/>
        </p:spPr>
        <p:txBody>
          <a:bodyPr wrap="none" rtlCol="0">
            <a:spAutoFit/>
          </a:bodyPr>
          <a:lstStyle/>
          <a:p>
            <a:pPr algn="ctr"/>
            <a:r>
              <a:rPr lang="en-US" sz="2400" b="1" dirty="0"/>
              <a:t>Anterograde tracing reveals</a:t>
            </a:r>
          </a:p>
          <a:p>
            <a:pPr algn="ctr"/>
            <a:r>
              <a:rPr lang="en-US" sz="2400" b="1" dirty="0"/>
              <a:t>paths from crus I</a:t>
            </a:r>
          </a:p>
          <a:p>
            <a:pPr algn="ctr"/>
            <a:r>
              <a:rPr lang="en-US" sz="2400" b="1" dirty="0"/>
              <a:t>to multiple thalamic nuclei</a:t>
            </a:r>
          </a:p>
        </p:txBody>
      </p:sp>
      <p:sp>
        <p:nvSpPr>
          <p:cNvPr id="15" name="TextBox 14">
            <a:extLst>
              <a:ext uri="{FF2B5EF4-FFF2-40B4-BE49-F238E27FC236}">
                <a16:creationId xmlns:a16="http://schemas.microsoft.com/office/drawing/2014/main" id="{5D293613-B0F7-419E-8195-A16EEF1957F5}"/>
              </a:ext>
            </a:extLst>
          </p:cNvPr>
          <p:cNvSpPr txBox="1"/>
          <p:nvPr/>
        </p:nvSpPr>
        <p:spPr>
          <a:xfrm>
            <a:off x="227276" y="5313237"/>
            <a:ext cx="2197653" cy="707886"/>
          </a:xfrm>
          <a:prstGeom prst="rect">
            <a:avLst/>
          </a:prstGeom>
          <a:noFill/>
        </p:spPr>
        <p:txBody>
          <a:bodyPr wrap="none" rtlCol="0">
            <a:spAutoFit/>
          </a:bodyPr>
          <a:lstStyle/>
          <a:p>
            <a:r>
              <a:rPr lang="en-US" sz="2000" dirty="0"/>
              <a:t>Tom Pisano and</a:t>
            </a:r>
          </a:p>
          <a:p>
            <a:r>
              <a:rPr lang="en-US" sz="2000" dirty="0"/>
              <a:t>Zahra </a:t>
            </a:r>
            <a:r>
              <a:rPr lang="en-US" sz="2000" dirty="0" err="1"/>
              <a:t>Dhanerawala</a:t>
            </a:r>
            <a:endParaRPr lang="en-US" sz="2000" dirty="0"/>
          </a:p>
        </p:txBody>
      </p:sp>
    </p:spTree>
    <p:extLst>
      <p:ext uri="{BB962C8B-B14F-4D97-AF65-F5344CB8AC3E}">
        <p14:creationId xmlns:p14="http://schemas.microsoft.com/office/powerpoint/2010/main" val="2888109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lh3.googleusercontent.com/rm3Uhnf3dxZ2eLrXAhCePeql_Zzlor7HvRMJbEV4XY14BNoEMUyJ88kr00rnKzkITDyJUwIzGQ5aNoofYpUOJlefDrA8V00KI3zm-ushE87xAFzj13uOs59SnNnFkB0VE8bmbG1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57752"/>
            <a:ext cx="5257800" cy="67828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924800" y="2590801"/>
            <a:ext cx="2198038" cy="1200329"/>
          </a:xfrm>
          <a:prstGeom prst="rect">
            <a:avLst/>
          </a:prstGeom>
          <a:noFill/>
        </p:spPr>
        <p:txBody>
          <a:bodyPr wrap="none" rtlCol="0">
            <a:spAutoFit/>
          </a:bodyPr>
          <a:lstStyle/>
          <a:p>
            <a:pPr algn="ctr" fontAlgn="base">
              <a:spcBef>
                <a:spcPct val="0"/>
              </a:spcBef>
              <a:spcAft>
                <a:spcPct val="0"/>
              </a:spcAft>
            </a:pPr>
            <a:r>
              <a:rPr lang="en-US" b="1" dirty="0">
                <a:solidFill>
                  <a:srgbClr val="000000"/>
                </a:solidFill>
                <a:latin typeface="Arial" charset="0"/>
              </a:rPr>
              <a:t>Whole-brain c-</a:t>
            </a:r>
            <a:r>
              <a:rPr lang="en-US" b="1" dirty="0" err="1">
                <a:solidFill>
                  <a:srgbClr val="000000"/>
                </a:solidFill>
                <a:latin typeface="Arial" charset="0"/>
              </a:rPr>
              <a:t>Fos</a:t>
            </a:r>
            <a:endParaRPr lang="en-US" b="1" dirty="0">
              <a:solidFill>
                <a:srgbClr val="000000"/>
              </a:solidFill>
              <a:latin typeface="Arial" charset="0"/>
            </a:endParaRPr>
          </a:p>
          <a:p>
            <a:pPr algn="ctr" fontAlgn="base">
              <a:spcBef>
                <a:spcPct val="0"/>
              </a:spcBef>
              <a:spcAft>
                <a:spcPct val="0"/>
              </a:spcAft>
            </a:pPr>
            <a:r>
              <a:rPr lang="en-US" b="1" dirty="0">
                <a:solidFill>
                  <a:srgbClr val="000000"/>
                </a:solidFill>
                <a:latin typeface="Arial" charset="0"/>
              </a:rPr>
              <a:t>mapping reveals</a:t>
            </a:r>
          </a:p>
          <a:p>
            <a:pPr algn="ctr" fontAlgn="base">
              <a:spcBef>
                <a:spcPct val="0"/>
              </a:spcBef>
              <a:spcAft>
                <a:spcPct val="0"/>
              </a:spcAft>
            </a:pPr>
            <a:r>
              <a:rPr lang="en-US" b="1" dirty="0">
                <a:solidFill>
                  <a:srgbClr val="000000"/>
                </a:solidFill>
                <a:latin typeface="Arial" charset="0"/>
              </a:rPr>
              <a:t>a match with</a:t>
            </a:r>
          </a:p>
          <a:p>
            <a:pPr algn="ctr" fontAlgn="base">
              <a:spcBef>
                <a:spcPct val="0"/>
              </a:spcBef>
              <a:spcAft>
                <a:spcPct val="0"/>
              </a:spcAft>
            </a:pPr>
            <a:r>
              <a:rPr lang="en-US" b="1" dirty="0">
                <a:solidFill>
                  <a:srgbClr val="000000"/>
                </a:solidFill>
                <a:latin typeface="Arial" charset="0"/>
              </a:rPr>
              <a:t>viral tracing</a:t>
            </a:r>
          </a:p>
        </p:txBody>
      </p:sp>
    </p:spTree>
    <p:extLst>
      <p:ext uri="{BB962C8B-B14F-4D97-AF65-F5344CB8AC3E}">
        <p14:creationId xmlns:p14="http://schemas.microsoft.com/office/powerpoint/2010/main" val="395388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1" y="1468467"/>
            <a:ext cx="6162675" cy="3603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4533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356"/>
          <a:stretch/>
        </p:blipFill>
        <p:spPr bwMode="auto">
          <a:xfrm>
            <a:off x="1447801" y="1383596"/>
            <a:ext cx="8807919" cy="5322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32965"/>
            <a:ext cx="2590800" cy="114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486401" y="6568440"/>
            <a:ext cx="981359" cy="230832"/>
          </a:xfrm>
          <a:prstGeom prst="rect">
            <a:avLst/>
          </a:prstGeom>
          <a:solidFill>
            <a:schemeClr val="bg1"/>
          </a:solidFill>
        </p:spPr>
        <p:txBody>
          <a:bodyPr wrap="none" rtlCol="0">
            <a:spAutoFit/>
          </a:bodyPr>
          <a:lstStyle/>
          <a:p>
            <a:pPr fontAlgn="base">
              <a:spcBef>
                <a:spcPct val="0"/>
              </a:spcBef>
              <a:spcAft>
                <a:spcPct val="0"/>
              </a:spcAft>
            </a:pPr>
            <a:r>
              <a:rPr lang="en-US" sz="900" dirty="0">
                <a:solidFill>
                  <a:srgbClr val="000000"/>
                </a:solidFill>
                <a:latin typeface="Myriad Pro" pitchFamily="34" charset="0"/>
              </a:rPr>
              <a:t>Diencephalon     </a:t>
            </a:r>
          </a:p>
        </p:txBody>
      </p:sp>
      <p:sp>
        <p:nvSpPr>
          <p:cNvPr id="4" name="TextBox 3"/>
          <p:cNvSpPr txBox="1"/>
          <p:nvPr/>
        </p:nvSpPr>
        <p:spPr>
          <a:xfrm>
            <a:off x="6096000" y="381001"/>
            <a:ext cx="4191000" cy="646331"/>
          </a:xfrm>
          <a:prstGeom prst="rect">
            <a:avLst/>
          </a:prstGeom>
          <a:noFill/>
        </p:spPr>
        <p:txBody>
          <a:bodyPr wrap="square" rtlCol="0">
            <a:spAutoFit/>
          </a:bodyPr>
          <a:lstStyle/>
          <a:p>
            <a:pPr fontAlgn="base">
              <a:spcBef>
                <a:spcPct val="0"/>
              </a:spcBef>
              <a:spcAft>
                <a:spcPct val="0"/>
              </a:spcAft>
            </a:pPr>
            <a:r>
              <a:rPr lang="en-US" b="1" dirty="0">
                <a:solidFill>
                  <a:srgbClr val="000000"/>
                </a:solidFill>
                <a:latin typeface="Arial" charset="0"/>
              </a:rPr>
              <a:t>Brain-wide c-</a:t>
            </a:r>
            <a:r>
              <a:rPr lang="en-US" b="1" dirty="0" err="1">
                <a:solidFill>
                  <a:srgbClr val="000000"/>
                </a:solidFill>
                <a:latin typeface="Arial" charset="0"/>
              </a:rPr>
              <a:t>fos</a:t>
            </a:r>
            <a:r>
              <a:rPr lang="en-US" b="1" dirty="0">
                <a:solidFill>
                  <a:srgbClr val="000000"/>
                </a:solidFill>
                <a:latin typeface="Arial" charset="0"/>
              </a:rPr>
              <a:t> activation scanning</a:t>
            </a:r>
          </a:p>
          <a:p>
            <a:pPr fontAlgn="base">
              <a:spcBef>
                <a:spcPct val="0"/>
              </a:spcBef>
              <a:spcAft>
                <a:spcPct val="0"/>
              </a:spcAft>
            </a:pPr>
            <a:r>
              <a:rPr lang="en-US" b="1" dirty="0">
                <a:solidFill>
                  <a:srgbClr val="000000"/>
                </a:solidFill>
                <a:latin typeface="Arial" charset="0"/>
              </a:rPr>
              <a:t>reveals specific functional networks</a:t>
            </a:r>
          </a:p>
        </p:txBody>
      </p:sp>
    </p:spTree>
    <p:extLst>
      <p:ext uri="{BB962C8B-B14F-4D97-AF65-F5344CB8AC3E}">
        <p14:creationId xmlns:p14="http://schemas.microsoft.com/office/powerpoint/2010/main" val="3479576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itle 3"/>
          <p:cNvSpPr>
            <a:spLocks noGrp="1"/>
          </p:cNvSpPr>
          <p:nvPr>
            <p:ph type="title" idx="4294967295"/>
          </p:nvPr>
        </p:nvSpPr>
        <p:spPr/>
        <p:txBody>
          <a:bodyPr/>
          <a:lstStyle/>
          <a:p>
            <a:pPr eaLnBrk="1" hangingPunct="1"/>
            <a:r>
              <a:rPr lang="en-US" altLang="en-US">
                <a:solidFill>
                  <a:schemeClr val="bg1"/>
                </a:solidFill>
                <a:ea typeface="ＭＳ Ｐゴシック" pitchFamily="34" charset="-128"/>
              </a:rPr>
              <a:t>Autism Defined</a:t>
            </a:r>
          </a:p>
        </p:txBody>
      </p:sp>
      <p:sp>
        <p:nvSpPr>
          <p:cNvPr id="3075" name="Content Placeholder 2"/>
          <p:cNvSpPr>
            <a:spLocks noGrp="1"/>
          </p:cNvSpPr>
          <p:nvPr>
            <p:ph sz="half" idx="4294967295"/>
          </p:nvPr>
        </p:nvSpPr>
        <p:spPr>
          <a:xfrm>
            <a:off x="2438400" y="2179638"/>
            <a:ext cx="3581400" cy="3382962"/>
          </a:xfrm>
        </p:spPr>
        <p:txBody>
          <a:bodyPr/>
          <a:lstStyle/>
          <a:p>
            <a:pPr eaLnBrk="1" hangingPunct="1"/>
            <a:r>
              <a:rPr lang="en-US" altLang="en-US" sz="3600">
                <a:solidFill>
                  <a:schemeClr val="bg1"/>
                </a:solidFill>
                <a:ea typeface="ＭＳ Ｐゴシック" pitchFamily="34" charset="-128"/>
              </a:rPr>
              <a:t>Aloneness</a:t>
            </a:r>
          </a:p>
          <a:p>
            <a:pPr eaLnBrk="1" hangingPunct="1">
              <a:buFontTx/>
              <a:buNone/>
            </a:pPr>
            <a:endParaRPr lang="en-US" altLang="en-US" sz="3600">
              <a:solidFill>
                <a:schemeClr val="bg1"/>
              </a:solidFill>
              <a:ea typeface="ＭＳ Ｐゴシック" pitchFamily="34" charset="-128"/>
            </a:endParaRPr>
          </a:p>
          <a:p>
            <a:pPr eaLnBrk="1" hangingPunct="1"/>
            <a:r>
              <a:rPr lang="en-US" altLang="en-US" sz="3600">
                <a:solidFill>
                  <a:schemeClr val="bg1"/>
                </a:solidFill>
                <a:ea typeface="ＭＳ Ｐゴシック" pitchFamily="34" charset="-128"/>
              </a:rPr>
              <a:t>Sameness</a:t>
            </a:r>
          </a:p>
        </p:txBody>
      </p:sp>
      <p:pic>
        <p:nvPicPr>
          <p:cNvPr id="3076" name="Picture 4" descr="Simons Brochure"/>
          <p:cNvPicPr>
            <a:picLocks noChangeAspect="1" noChangeArrowheads="1"/>
          </p:cNvPicPr>
          <p:nvPr/>
        </p:nvPicPr>
        <p:blipFill>
          <a:blip r:embed="rId3">
            <a:extLst>
              <a:ext uri="{28A0092B-C50C-407E-A947-70E740481C1C}">
                <a14:useLocalDpi xmlns:a14="http://schemas.microsoft.com/office/drawing/2010/main" val="0"/>
              </a:ext>
            </a:extLst>
          </a:blip>
          <a:srcRect l="50769" t="20364"/>
          <a:stretch>
            <a:fillRect/>
          </a:stretch>
        </p:blipFill>
        <p:spPr bwMode="auto">
          <a:xfrm>
            <a:off x="6705601" y="1676400"/>
            <a:ext cx="3230563"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useBgFill="1">
        <p:nvSpPr>
          <p:cNvPr id="3077" name="Rectangle 6"/>
          <p:cNvSpPr>
            <a:spLocks noChangeArrowheads="1"/>
          </p:cNvSpPr>
          <p:nvPr/>
        </p:nvSpPr>
        <p:spPr bwMode="auto">
          <a:xfrm>
            <a:off x="6400800" y="4800600"/>
            <a:ext cx="3886200" cy="1066800"/>
          </a:xfrm>
          <a:prstGeom prst="rect">
            <a:avLst/>
          </a:pr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fontAlgn="base">
              <a:spcBef>
                <a:spcPct val="0"/>
              </a:spcBef>
              <a:spcAft>
                <a:spcPct val="0"/>
              </a:spcAft>
              <a:buNone/>
            </a:pPr>
            <a:endParaRPr lang="en-US" altLang="en-US" sz="1800">
              <a:solidFill>
                <a:srgbClr val="000000"/>
              </a:solidFill>
            </a:endParaRPr>
          </a:p>
        </p:txBody>
      </p:sp>
    </p:spTree>
    <p:extLst>
      <p:ext uri="{BB962C8B-B14F-4D97-AF65-F5344CB8AC3E}">
        <p14:creationId xmlns:p14="http://schemas.microsoft.com/office/powerpoint/2010/main" val="388631602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BFD025-F53C-BB42-9670-E87A80F11698}"/>
              </a:ext>
            </a:extLst>
          </p:cNvPr>
          <p:cNvPicPr>
            <a:picLocks noChangeAspect="1"/>
          </p:cNvPicPr>
          <p:nvPr/>
        </p:nvPicPr>
        <p:blipFill rotWithShape="1">
          <a:blip r:embed="rId2"/>
          <a:srcRect l="4064" t="31438" r="54369" b="46126"/>
          <a:stretch/>
        </p:blipFill>
        <p:spPr>
          <a:xfrm>
            <a:off x="3505200" y="1676401"/>
            <a:ext cx="5039976" cy="3520457"/>
          </a:xfrm>
          <a:prstGeom prst="rect">
            <a:avLst/>
          </a:prstGeom>
        </p:spPr>
      </p:pic>
      <p:sp>
        <p:nvSpPr>
          <p:cNvPr id="4" name="Title 1"/>
          <p:cNvSpPr txBox="1">
            <a:spLocks/>
          </p:cNvSpPr>
          <p:nvPr/>
        </p:nvSpPr>
        <p:spPr bwMode="auto">
          <a:xfrm>
            <a:off x="1524000" y="228600"/>
            <a:ext cx="9144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r>
              <a:rPr lang="en-US" altLang="en-US" sz="2400" b="1" kern="0" dirty="0">
                <a:solidFill>
                  <a:srgbClr val="000000"/>
                </a:solidFill>
                <a:latin typeface="Arial"/>
              </a:rPr>
              <a:t>Among environmental causes, cerebellar injury has the largest known risk ratio for autism spectrum disorder</a:t>
            </a:r>
          </a:p>
        </p:txBody>
      </p:sp>
      <p:sp>
        <p:nvSpPr>
          <p:cNvPr id="5" name="Text Box 4"/>
          <p:cNvSpPr txBox="1">
            <a:spLocks noChangeArrowheads="1"/>
          </p:cNvSpPr>
          <p:nvPr/>
        </p:nvSpPr>
        <p:spPr bwMode="auto">
          <a:xfrm>
            <a:off x="6210194" y="6096000"/>
            <a:ext cx="430540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fontAlgn="base" hangingPunct="1">
              <a:spcBef>
                <a:spcPct val="0"/>
              </a:spcBef>
              <a:spcAft>
                <a:spcPct val="0"/>
              </a:spcAft>
              <a:buNone/>
            </a:pPr>
            <a:r>
              <a:rPr lang="en-US" altLang="en-US" sz="1800" dirty="0">
                <a:solidFill>
                  <a:srgbClr val="000000"/>
                </a:solidFill>
              </a:rPr>
              <a:t>Wang, Kloth, and Badura (2014) </a:t>
            </a:r>
            <a:r>
              <a:rPr lang="en-US" altLang="en-US" sz="1800" i="1" dirty="0">
                <a:solidFill>
                  <a:srgbClr val="000000"/>
                </a:solidFill>
              </a:rPr>
              <a:t>Neuron</a:t>
            </a:r>
          </a:p>
        </p:txBody>
      </p:sp>
    </p:spTree>
    <p:extLst>
      <p:ext uri="{BB962C8B-B14F-4D97-AF65-F5344CB8AC3E}">
        <p14:creationId xmlns:p14="http://schemas.microsoft.com/office/powerpoint/2010/main" val="2822154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283E2-57D5-6C4B-BD82-7EC528A5619D}"/>
              </a:ext>
            </a:extLst>
          </p:cNvPr>
          <p:cNvSpPr>
            <a:spLocks noGrp="1"/>
          </p:cNvSpPr>
          <p:nvPr>
            <p:ph type="title"/>
          </p:nvPr>
        </p:nvSpPr>
        <p:spPr/>
        <p:txBody>
          <a:bodyPr/>
          <a:lstStyle/>
          <a:p>
            <a:pPr algn="ctr"/>
            <a:r>
              <a:rPr lang="en-US" sz="3600" dirty="0"/>
              <a:t>Dendritic spine maturation: proliferation - pruning</a:t>
            </a:r>
          </a:p>
        </p:txBody>
      </p:sp>
      <p:pic>
        <p:nvPicPr>
          <p:cNvPr id="4" name="Picture 3">
            <a:extLst>
              <a:ext uri="{FF2B5EF4-FFF2-40B4-BE49-F238E27FC236}">
                <a16:creationId xmlns:a16="http://schemas.microsoft.com/office/drawing/2014/main" id="{3E81472A-7C38-944E-8B3D-4911F0BA98E4}"/>
              </a:ext>
            </a:extLst>
          </p:cNvPr>
          <p:cNvPicPr>
            <a:picLocks noChangeAspect="1"/>
          </p:cNvPicPr>
          <p:nvPr/>
        </p:nvPicPr>
        <p:blipFill rotWithShape="1">
          <a:blip r:embed="rId2"/>
          <a:srcRect l="7790" t="5729" r="27666" b="47799"/>
          <a:stretch/>
        </p:blipFill>
        <p:spPr>
          <a:xfrm>
            <a:off x="1524001" y="2286001"/>
            <a:ext cx="3962812" cy="3692429"/>
          </a:xfrm>
          <a:prstGeom prst="rect">
            <a:avLst/>
          </a:prstGeom>
        </p:spPr>
      </p:pic>
      <p:pic>
        <p:nvPicPr>
          <p:cNvPr id="5" name="Picture 4">
            <a:extLst>
              <a:ext uri="{FF2B5EF4-FFF2-40B4-BE49-F238E27FC236}">
                <a16:creationId xmlns:a16="http://schemas.microsoft.com/office/drawing/2014/main" id="{A0563025-8C05-1A45-B827-E2FD5F209BD2}"/>
              </a:ext>
            </a:extLst>
          </p:cNvPr>
          <p:cNvPicPr>
            <a:picLocks noChangeAspect="1"/>
          </p:cNvPicPr>
          <p:nvPr/>
        </p:nvPicPr>
        <p:blipFill rotWithShape="1">
          <a:blip r:embed="rId2"/>
          <a:srcRect l="7954" t="52201" r="10006" b="19484"/>
          <a:stretch/>
        </p:blipFill>
        <p:spPr>
          <a:xfrm>
            <a:off x="5486812" y="2604802"/>
            <a:ext cx="5257388" cy="2348199"/>
          </a:xfrm>
          <a:prstGeom prst="rect">
            <a:avLst/>
          </a:prstGeom>
        </p:spPr>
      </p:pic>
      <p:sp>
        <p:nvSpPr>
          <p:cNvPr id="6" name="TextBox 5">
            <a:extLst>
              <a:ext uri="{FF2B5EF4-FFF2-40B4-BE49-F238E27FC236}">
                <a16:creationId xmlns:a16="http://schemas.microsoft.com/office/drawing/2014/main" id="{3470B1DD-B9D5-1748-8104-A0C02E11D48A}"/>
              </a:ext>
            </a:extLst>
          </p:cNvPr>
          <p:cNvSpPr txBox="1"/>
          <p:nvPr/>
        </p:nvSpPr>
        <p:spPr>
          <a:xfrm>
            <a:off x="1751083" y="1818527"/>
            <a:ext cx="4014627" cy="369332"/>
          </a:xfrm>
          <a:prstGeom prst="rect">
            <a:avLst/>
          </a:prstGeom>
          <a:noFill/>
        </p:spPr>
        <p:txBody>
          <a:bodyPr wrap="square" rtlCol="0">
            <a:spAutoFit/>
          </a:bodyPr>
          <a:lstStyle/>
          <a:p>
            <a:pPr algn="ctr" fontAlgn="base">
              <a:spcBef>
                <a:spcPct val="0"/>
              </a:spcBef>
              <a:spcAft>
                <a:spcPct val="0"/>
              </a:spcAft>
            </a:pPr>
            <a:r>
              <a:rPr lang="en-US" b="1" dirty="0">
                <a:solidFill>
                  <a:srgbClr val="000000"/>
                </a:solidFill>
                <a:latin typeface="Arial" charset="0"/>
              </a:rPr>
              <a:t>Typical spine development</a:t>
            </a:r>
          </a:p>
        </p:txBody>
      </p:sp>
      <p:sp>
        <p:nvSpPr>
          <p:cNvPr id="7" name="TextBox 6">
            <a:extLst>
              <a:ext uri="{FF2B5EF4-FFF2-40B4-BE49-F238E27FC236}">
                <a16:creationId xmlns:a16="http://schemas.microsoft.com/office/drawing/2014/main" id="{25972C14-8CCA-E947-8F01-8D0F28FF4B42}"/>
              </a:ext>
            </a:extLst>
          </p:cNvPr>
          <p:cNvSpPr txBox="1"/>
          <p:nvPr/>
        </p:nvSpPr>
        <p:spPr>
          <a:xfrm>
            <a:off x="6223439" y="1818527"/>
            <a:ext cx="4014627" cy="369332"/>
          </a:xfrm>
          <a:prstGeom prst="rect">
            <a:avLst/>
          </a:prstGeom>
          <a:noFill/>
        </p:spPr>
        <p:txBody>
          <a:bodyPr wrap="square" rtlCol="0">
            <a:spAutoFit/>
          </a:bodyPr>
          <a:lstStyle/>
          <a:p>
            <a:pPr algn="ctr" fontAlgn="base">
              <a:spcBef>
                <a:spcPct val="0"/>
              </a:spcBef>
              <a:spcAft>
                <a:spcPct val="0"/>
              </a:spcAft>
            </a:pPr>
            <a:r>
              <a:rPr lang="en-US" b="1" dirty="0">
                <a:solidFill>
                  <a:srgbClr val="000000"/>
                </a:solidFill>
                <a:latin typeface="Arial" charset="0"/>
              </a:rPr>
              <a:t>Disrupted spine pruning in autism</a:t>
            </a:r>
          </a:p>
        </p:txBody>
      </p:sp>
    </p:spTree>
    <p:extLst>
      <p:ext uri="{BB962C8B-B14F-4D97-AF65-F5344CB8AC3E}">
        <p14:creationId xmlns:p14="http://schemas.microsoft.com/office/powerpoint/2010/main" val="213753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5AC24CA-C962-4A44-948B-66F566648019}"/>
              </a:ext>
            </a:extLst>
          </p:cNvPr>
          <p:cNvPicPr>
            <a:picLocks noChangeAspect="1"/>
          </p:cNvPicPr>
          <p:nvPr/>
        </p:nvPicPr>
        <p:blipFill rotWithShape="1">
          <a:blip r:embed="rId2"/>
          <a:srcRect l="10749" t="7747" r="39818" b="71478"/>
          <a:stretch/>
        </p:blipFill>
        <p:spPr>
          <a:xfrm>
            <a:off x="1905001" y="1871084"/>
            <a:ext cx="8299001" cy="4513607"/>
          </a:xfrm>
          <a:prstGeom prst="rect">
            <a:avLst/>
          </a:prstGeom>
        </p:spPr>
      </p:pic>
      <p:sp>
        <p:nvSpPr>
          <p:cNvPr id="13" name="Title 12">
            <a:extLst>
              <a:ext uri="{FF2B5EF4-FFF2-40B4-BE49-F238E27FC236}">
                <a16:creationId xmlns:a16="http://schemas.microsoft.com/office/drawing/2014/main" id="{830D20B3-61A1-A34A-8F73-20D192119523}"/>
              </a:ext>
            </a:extLst>
          </p:cNvPr>
          <p:cNvSpPr>
            <a:spLocks noGrp="1"/>
          </p:cNvSpPr>
          <p:nvPr>
            <p:ph type="title"/>
          </p:nvPr>
        </p:nvSpPr>
        <p:spPr>
          <a:xfrm>
            <a:off x="1524000" y="365128"/>
            <a:ext cx="9144000" cy="1325563"/>
          </a:xfrm>
        </p:spPr>
        <p:txBody>
          <a:bodyPr>
            <a:normAutofit/>
          </a:bodyPr>
          <a:lstStyle/>
          <a:p>
            <a:r>
              <a:rPr lang="en-US" sz="2400" b="1" dirty="0"/>
              <a:t>Imaging spine dynamics while perturbing cerebellar activity</a:t>
            </a:r>
          </a:p>
        </p:txBody>
      </p:sp>
    </p:spTree>
    <p:extLst>
      <p:ext uri="{BB962C8B-B14F-4D97-AF65-F5344CB8AC3E}">
        <p14:creationId xmlns:p14="http://schemas.microsoft.com/office/powerpoint/2010/main" val="360600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C5A5B-E390-9548-80BF-367193FCB1E9}"/>
              </a:ext>
            </a:extLst>
          </p:cNvPr>
          <p:cNvSpPr>
            <a:spLocks noGrp="1"/>
          </p:cNvSpPr>
          <p:nvPr>
            <p:ph type="title"/>
          </p:nvPr>
        </p:nvSpPr>
        <p:spPr>
          <a:xfrm>
            <a:off x="2137067" y="111719"/>
            <a:ext cx="7448321" cy="1759367"/>
          </a:xfrm>
        </p:spPr>
        <p:txBody>
          <a:bodyPr/>
          <a:lstStyle/>
          <a:p>
            <a:pPr algn="ctr"/>
            <a:r>
              <a:rPr lang="en-US" sz="2400" b="1" dirty="0"/>
              <a:t>…requires a “Crystal Episkull”</a:t>
            </a:r>
          </a:p>
        </p:txBody>
      </p:sp>
      <p:pic>
        <p:nvPicPr>
          <p:cNvPr id="7" name="Picture 6">
            <a:extLst>
              <a:ext uri="{FF2B5EF4-FFF2-40B4-BE49-F238E27FC236}">
                <a16:creationId xmlns:a16="http://schemas.microsoft.com/office/drawing/2014/main" id="{5CCB7D11-2AF3-CF48-BFA2-3C7D51C7C2DE}"/>
              </a:ext>
            </a:extLst>
          </p:cNvPr>
          <p:cNvPicPr>
            <a:picLocks noChangeAspect="1"/>
          </p:cNvPicPr>
          <p:nvPr/>
        </p:nvPicPr>
        <p:blipFill rotWithShape="1">
          <a:blip r:embed="rId2"/>
          <a:srcRect l="13771" t="30526" r="44292" b="53903"/>
          <a:stretch/>
        </p:blipFill>
        <p:spPr>
          <a:xfrm>
            <a:off x="5397030" y="2061309"/>
            <a:ext cx="5215218" cy="2505909"/>
          </a:xfrm>
          <a:prstGeom prst="rect">
            <a:avLst/>
          </a:prstGeom>
        </p:spPr>
      </p:pic>
      <p:pic>
        <p:nvPicPr>
          <p:cNvPr id="11" name="Picture 10">
            <a:extLst>
              <a:ext uri="{FF2B5EF4-FFF2-40B4-BE49-F238E27FC236}">
                <a16:creationId xmlns:a16="http://schemas.microsoft.com/office/drawing/2014/main" id="{212CB638-239E-8B4A-B441-AA96B9FF986C}"/>
              </a:ext>
            </a:extLst>
          </p:cNvPr>
          <p:cNvPicPr>
            <a:picLocks noChangeAspect="1"/>
          </p:cNvPicPr>
          <p:nvPr/>
        </p:nvPicPr>
        <p:blipFill>
          <a:blip r:embed="rId3"/>
          <a:stretch>
            <a:fillRect/>
          </a:stretch>
        </p:blipFill>
        <p:spPr>
          <a:xfrm>
            <a:off x="1676400" y="1715652"/>
            <a:ext cx="3413150" cy="2786177"/>
          </a:xfrm>
          <a:prstGeom prst="rect">
            <a:avLst/>
          </a:prstGeom>
        </p:spPr>
      </p:pic>
      <p:sp>
        <p:nvSpPr>
          <p:cNvPr id="3" name="TextBox 2">
            <a:extLst>
              <a:ext uri="{FF2B5EF4-FFF2-40B4-BE49-F238E27FC236}">
                <a16:creationId xmlns:a16="http://schemas.microsoft.com/office/drawing/2014/main" id="{831711B8-6466-5B47-AE8D-7AF4FEAF4B08}"/>
              </a:ext>
            </a:extLst>
          </p:cNvPr>
          <p:cNvSpPr txBox="1"/>
          <p:nvPr/>
        </p:nvSpPr>
        <p:spPr>
          <a:xfrm>
            <a:off x="1974276" y="4875074"/>
            <a:ext cx="8388925" cy="1754326"/>
          </a:xfrm>
          <a:prstGeom prst="rect">
            <a:avLst/>
          </a:prstGeom>
          <a:noFill/>
        </p:spPr>
        <p:txBody>
          <a:bodyPr wrap="square" rtlCol="0">
            <a:spAutoFit/>
          </a:bodyPr>
          <a:lstStyle/>
          <a:p>
            <a:pPr fontAlgn="base">
              <a:spcBef>
                <a:spcPct val="0"/>
              </a:spcBef>
              <a:spcAft>
                <a:spcPct val="0"/>
              </a:spcAft>
            </a:pPr>
            <a:r>
              <a:rPr lang="en-US" dirty="0">
                <a:solidFill>
                  <a:srgbClr val="000000"/>
                </a:solidFill>
                <a:latin typeface="Arial" charset="0"/>
              </a:rPr>
              <a:t>Protocol dependent from animal’s age. General outline: </a:t>
            </a:r>
          </a:p>
          <a:p>
            <a:pPr marL="342900" indent="-342900" fontAlgn="base">
              <a:spcBef>
                <a:spcPct val="0"/>
              </a:spcBef>
              <a:spcAft>
                <a:spcPct val="0"/>
              </a:spcAft>
              <a:buFontTx/>
              <a:buAutoNum type="arabicPeriod"/>
            </a:pPr>
            <a:r>
              <a:rPr lang="en-US" b="1" dirty="0">
                <a:solidFill>
                  <a:srgbClr val="000000"/>
                </a:solidFill>
                <a:latin typeface="Arial" charset="0"/>
              </a:rPr>
              <a:t>Etch</a:t>
            </a:r>
            <a:r>
              <a:rPr lang="en-US" dirty="0">
                <a:solidFill>
                  <a:srgbClr val="000000"/>
                </a:solidFill>
                <a:latin typeface="Arial" charset="0"/>
              </a:rPr>
              <a:t> upper layer of compact bone (Surface enlargement, etchant gel, 2-4 min); </a:t>
            </a:r>
          </a:p>
          <a:p>
            <a:pPr marL="342900" indent="-342900" fontAlgn="base">
              <a:spcBef>
                <a:spcPct val="0"/>
              </a:spcBef>
              <a:spcAft>
                <a:spcPct val="0"/>
              </a:spcAft>
              <a:buFontTx/>
              <a:buAutoNum type="arabicPeriod"/>
            </a:pPr>
            <a:r>
              <a:rPr lang="en-US" b="1" dirty="0">
                <a:solidFill>
                  <a:srgbClr val="000000"/>
                </a:solidFill>
                <a:latin typeface="Arial" charset="0"/>
              </a:rPr>
              <a:t>Bone demineralization</a:t>
            </a:r>
            <a:r>
              <a:rPr lang="en-US" dirty="0">
                <a:solidFill>
                  <a:srgbClr val="000000"/>
                </a:solidFill>
                <a:latin typeface="Arial" charset="0"/>
              </a:rPr>
              <a:t> (Calcium chelator or decalcifying acid, 20-30 min); </a:t>
            </a:r>
          </a:p>
          <a:p>
            <a:pPr marL="342900" indent="-342900" fontAlgn="base">
              <a:spcBef>
                <a:spcPct val="0"/>
              </a:spcBef>
              <a:spcAft>
                <a:spcPct val="0"/>
              </a:spcAft>
              <a:buFontTx/>
              <a:buAutoNum type="arabicPeriod"/>
            </a:pPr>
            <a:r>
              <a:rPr lang="en-US" b="1" dirty="0">
                <a:solidFill>
                  <a:srgbClr val="000000"/>
                </a:solidFill>
                <a:latin typeface="Arial" charset="0"/>
              </a:rPr>
              <a:t>Match RI and prevent recalcification </a:t>
            </a:r>
            <a:r>
              <a:rPr lang="en-US" dirty="0">
                <a:solidFill>
                  <a:srgbClr val="000000"/>
                </a:solidFill>
                <a:latin typeface="Arial" charset="0"/>
              </a:rPr>
              <a:t>(Visible-light curable glue with low viscosity) </a:t>
            </a:r>
          </a:p>
        </p:txBody>
      </p:sp>
    </p:spTree>
    <p:extLst>
      <p:ext uri="{BB962C8B-B14F-4D97-AF65-F5344CB8AC3E}">
        <p14:creationId xmlns:p14="http://schemas.microsoft.com/office/powerpoint/2010/main" val="590058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561BA-38DC-2741-A9F9-643F5598F6F5}"/>
              </a:ext>
            </a:extLst>
          </p:cNvPr>
          <p:cNvSpPr>
            <a:spLocks noGrp="1"/>
          </p:cNvSpPr>
          <p:nvPr>
            <p:ph type="title"/>
          </p:nvPr>
        </p:nvSpPr>
        <p:spPr/>
        <p:txBody>
          <a:bodyPr/>
          <a:lstStyle/>
          <a:p>
            <a:pPr algn="ctr"/>
            <a:r>
              <a:rPr lang="en-US" sz="2400" b="1" dirty="0"/>
              <a:t>Crystal </a:t>
            </a:r>
            <a:r>
              <a:rPr lang="en-US" sz="2400" b="1" dirty="0" err="1"/>
              <a:t>episkull</a:t>
            </a:r>
            <a:r>
              <a:rPr lang="en-US" sz="2400" b="1" dirty="0"/>
              <a:t> enables spine imaging</a:t>
            </a:r>
          </a:p>
        </p:txBody>
      </p:sp>
      <p:pic>
        <p:nvPicPr>
          <p:cNvPr id="3" name="Picture 2">
            <a:extLst>
              <a:ext uri="{FF2B5EF4-FFF2-40B4-BE49-F238E27FC236}">
                <a16:creationId xmlns:a16="http://schemas.microsoft.com/office/drawing/2014/main" id="{98AFEE68-F56B-544F-A8F9-E8C1094DE7C0}"/>
              </a:ext>
            </a:extLst>
          </p:cNvPr>
          <p:cNvPicPr>
            <a:picLocks noChangeAspect="1"/>
          </p:cNvPicPr>
          <p:nvPr/>
        </p:nvPicPr>
        <p:blipFill rotWithShape="1">
          <a:blip r:embed="rId3"/>
          <a:srcRect l="10749" t="75452" r="53583" b="6667"/>
          <a:stretch/>
        </p:blipFill>
        <p:spPr>
          <a:xfrm>
            <a:off x="2209801" y="1447801"/>
            <a:ext cx="6071249" cy="3938809"/>
          </a:xfrm>
          <a:prstGeom prst="rect">
            <a:avLst/>
          </a:prstGeom>
        </p:spPr>
      </p:pic>
      <p:pic>
        <p:nvPicPr>
          <p:cNvPr id="4" name="Picture 3">
            <a:extLst>
              <a:ext uri="{FF2B5EF4-FFF2-40B4-BE49-F238E27FC236}">
                <a16:creationId xmlns:a16="http://schemas.microsoft.com/office/drawing/2014/main" id="{56CB1A60-3967-0C40-88F0-514FE49D99F1}"/>
              </a:ext>
            </a:extLst>
          </p:cNvPr>
          <p:cNvPicPr>
            <a:picLocks noChangeAspect="1"/>
          </p:cNvPicPr>
          <p:nvPr/>
        </p:nvPicPr>
        <p:blipFill rotWithShape="1">
          <a:blip r:embed="rId3"/>
          <a:srcRect l="46417" t="75452" r="39818" b="6667"/>
          <a:stretch/>
        </p:blipFill>
        <p:spPr>
          <a:xfrm>
            <a:off x="7237513" y="1447801"/>
            <a:ext cx="2343017" cy="3938809"/>
          </a:xfrm>
          <a:prstGeom prst="rect">
            <a:avLst/>
          </a:prstGeom>
        </p:spPr>
      </p:pic>
      <p:sp>
        <p:nvSpPr>
          <p:cNvPr id="5" name="TextBox 4">
            <a:extLst>
              <a:ext uri="{FF2B5EF4-FFF2-40B4-BE49-F238E27FC236}">
                <a16:creationId xmlns:a16="http://schemas.microsoft.com/office/drawing/2014/main" id="{7949F504-2406-334F-9D93-BFE196A8A6E1}"/>
              </a:ext>
            </a:extLst>
          </p:cNvPr>
          <p:cNvSpPr txBox="1"/>
          <p:nvPr/>
        </p:nvSpPr>
        <p:spPr>
          <a:xfrm>
            <a:off x="2514601" y="5201943"/>
            <a:ext cx="2289311" cy="369332"/>
          </a:xfrm>
          <a:prstGeom prst="rect">
            <a:avLst/>
          </a:prstGeom>
          <a:noFill/>
        </p:spPr>
        <p:txBody>
          <a:bodyPr wrap="square" rtlCol="0">
            <a:spAutoFit/>
          </a:bodyPr>
          <a:lstStyle/>
          <a:p>
            <a:pPr fontAlgn="base">
              <a:spcBef>
                <a:spcPct val="0"/>
              </a:spcBef>
              <a:spcAft>
                <a:spcPct val="0"/>
              </a:spcAft>
            </a:pPr>
            <a:r>
              <a:rPr lang="en-US" dirty="0">
                <a:solidFill>
                  <a:srgbClr val="000000"/>
                </a:solidFill>
                <a:latin typeface="Arial" charset="0"/>
              </a:rPr>
              <a:t>PSF 0.5x0.5x2.5 µm</a:t>
            </a:r>
          </a:p>
        </p:txBody>
      </p:sp>
      <p:sp>
        <p:nvSpPr>
          <p:cNvPr id="6" name="TextBox 5">
            <a:extLst>
              <a:ext uri="{FF2B5EF4-FFF2-40B4-BE49-F238E27FC236}">
                <a16:creationId xmlns:a16="http://schemas.microsoft.com/office/drawing/2014/main" id="{F97D964E-A3AB-9E4E-BA7B-DE842CD9D33A}"/>
              </a:ext>
            </a:extLst>
          </p:cNvPr>
          <p:cNvSpPr txBox="1"/>
          <p:nvPr/>
        </p:nvSpPr>
        <p:spPr>
          <a:xfrm>
            <a:off x="7315201" y="5195231"/>
            <a:ext cx="1842051" cy="369332"/>
          </a:xfrm>
          <a:prstGeom prst="rect">
            <a:avLst/>
          </a:prstGeom>
          <a:noFill/>
        </p:spPr>
        <p:txBody>
          <a:bodyPr wrap="square" rtlCol="0">
            <a:spAutoFit/>
          </a:bodyPr>
          <a:lstStyle/>
          <a:p>
            <a:pPr fontAlgn="base">
              <a:spcBef>
                <a:spcPct val="0"/>
              </a:spcBef>
              <a:spcAft>
                <a:spcPct val="0"/>
              </a:spcAft>
            </a:pPr>
            <a:r>
              <a:rPr lang="en-US" dirty="0">
                <a:solidFill>
                  <a:srgbClr val="000000"/>
                </a:solidFill>
                <a:latin typeface="Arial" charset="0"/>
              </a:rPr>
              <a:t>PSF 2x2x8 µm</a:t>
            </a:r>
          </a:p>
        </p:txBody>
      </p:sp>
    </p:spTree>
    <p:extLst>
      <p:ext uri="{BB962C8B-B14F-4D97-AF65-F5344CB8AC3E}">
        <p14:creationId xmlns:p14="http://schemas.microsoft.com/office/powerpoint/2010/main" val="1553111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4">
            <a:extLst>
              <a:ext uri="{FF2B5EF4-FFF2-40B4-BE49-F238E27FC236}">
                <a16:creationId xmlns:a16="http://schemas.microsoft.com/office/drawing/2014/main" id="{59409064-6C46-4743-8707-E1E7B139018D}"/>
              </a:ext>
            </a:extLst>
          </p:cNvPr>
          <p:cNvGrpSpPr>
            <a:grpSpLocks/>
          </p:cNvGrpSpPr>
          <p:nvPr/>
        </p:nvGrpSpPr>
        <p:grpSpPr bwMode="auto">
          <a:xfrm>
            <a:off x="1116808" y="477838"/>
            <a:ext cx="8301038" cy="5922962"/>
            <a:chOff x="937409" y="228599"/>
            <a:chExt cx="7349624" cy="5192040"/>
          </a:xfrm>
        </p:grpSpPr>
        <p:pic>
          <p:nvPicPr>
            <p:cNvPr id="12293" name="Picture 4" descr="aérea (pto vista hacia el n)">
              <a:extLst>
                <a:ext uri="{FF2B5EF4-FFF2-40B4-BE49-F238E27FC236}">
                  <a16:creationId xmlns:a16="http://schemas.microsoft.com/office/drawing/2014/main" id="{C68FD36D-5231-4520-BBEB-94AA7EF48C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409" y="228600"/>
              <a:ext cx="7208416" cy="5192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E79BF91-6066-40AA-9A5A-07D9D32F8D73}"/>
                </a:ext>
              </a:extLst>
            </p:cNvPr>
            <p:cNvSpPr/>
            <p:nvPr/>
          </p:nvSpPr>
          <p:spPr>
            <a:xfrm>
              <a:off x="6870238" y="228599"/>
              <a:ext cx="1416795" cy="5192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Arial"/>
              </a:endParaRPr>
            </a:p>
          </p:txBody>
        </p:sp>
      </p:grpSp>
      <p:pic>
        <p:nvPicPr>
          <p:cNvPr id="12291" name="Picture 1">
            <a:extLst>
              <a:ext uri="{FF2B5EF4-FFF2-40B4-BE49-F238E27FC236}">
                <a16:creationId xmlns:a16="http://schemas.microsoft.com/office/drawing/2014/main" id="{0BA00F65-5AE6-4FB4-AA82-D488DD1393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36808" y="588964"/>
            <a:ext cx="2133600"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2" descr="pin_logo_5">
            <a:extLst>
              <a:ext uri="{FF2B5EF4-FFF2-40B4-BE49-F238E27FC236}">
                <a16:creationId xmlns:a16="http://schemas.microsoft.com/office/drawing/2014/main" id="{75C62969-47A0-4156-9623-6ACB847AF9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6809" y="3810000"/>
            <a:ext cx="216376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9"/>
            <a:ext cx="9144000" cy="1143000"/>
          </a:xfrm>
        </p:spPr>
        <p:txBody>
          <a:bodyPr/>
          <a:lstStyle/>
          <a:p>
            <a:r>
              <a:rPr lang="en-US" sz="2800" b="1" dirty="0"/>
              <a:t>Lab projects (January 2020)</a:t>
            </a:r>
          </a:p>
        </p:txBody>
      </p:sp>
      <p:sp>
        <p:nvSpPr>
          <p:cNvPr id="3" name="Content Placeholder 2"/>
          <p:cNvSpPr>
            <a:spLocks noGrp="1"/>
          </p:cNvSpPr>
          <p:nvPr>
            <p:ph idx="1"/>
          </p:nvPr>
        </p:nvSpPr>
        <p:spPr/>
        <p:txBody>
          <a:bodyPr/>
          <a:lstStyle/>
          <a:p>
            <a:r>
              <a:rPr lang="en-US" sz="2800" dirty="0">
                <a:latin typeface="+mj-lt"/>
              </a:rPr>
              <a:t>Probe cerebellar paths to thalamus (dorsomedial and reticular nuclei) for contributions to evidence accumulation</a:t>
            </a:r>
          </a:p>
          <a:p>
            <a:r>
              <a:rPr lang="en-US" sz="2800" dirty="0">
                <a:latin typeface="+mj-lt"/>
              </a:rPr>
              <a:t>Image the same Purkinje-cell dendrites in head-fixed and freely moving mice</a:t>
            </a:r>
          </a:p>
          <a:p>
            <a:r>
              <a:rPr lang="en-US" sz="2800" dirty="0">
                <a:latin typeface="+mj-lt"/>
              </a:rPr>
              <a:t>Cerebellar influences on </a:t>
            </a:r>
            <a:r>
              <a:rPr lang="en-US" sz="2800">
                <a:latin typeface="+mj-lt"/>
              </a:rPr>
              <a:t>neocortical plasticity </a:t>
            </a:r>
            <a:r>
              <a:rPr lang="en-US" sz="2800" dirty="0">
                <a:latin typeface="+mj-lt"/>
              </a:rPr>
              <a:t>(chemo- and opto-genetic)</a:t>
            </a:r>
          </a:p>
        </p:txBody>
      </p:sp>
    </p:spTree>
    <p:extLst>
      <p:ext uri="{BB962C8B-B14F-4D97-AF65-F5344CB8AC3E}">
        <p14:creationId xmlns:p14="http://schemas.microsoft.com/office/powerpoint/2010/main" val="3965548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pin_logo_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5072062"/>
            <a:ext cx="1866900" cy="170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23" name="Text Box 3"/>
          <p:cNvSpPr txBox="1">
            <a:spLocks noChangeArrowheads="1"/>
          </p:cNvSpPr>
          <p:nvPr/>
        </p:nvSpPr>
        <p:spPr bwMode="auto">
          <a:xfrm>
            <a:off x="2133601" y="304801"/>
            <a:ext cx="23887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en-US" altLang="en-US" sz="2400" b="1" dirty="0">
                <a:solidFill>
                  <a:srgbClr val="000000"/>
                </a:solidFill>
                <a:effectLst>
                  <a:outerShdw blurRad="38100" dist="38100" dir="2700000" algn="tl">
                    <a:srgbClr val="C0C0C0"/>
                  </a:outerShdw>
                </a:effectLst>
                <a:latin typeface="Arial" charset="0"/>
              </a:rPr>
              <a:t>The lab in 2015</a:t>
            </a:r>
          </a:p>
        </p:txBody>
      </p:sp>
      <p:sp>
        <p:nvSpPr>
          <p:cNvPr id="20484" name="Text Box 5"/>
          <p:cNvSpPr txBox="1">
            <a:spLocks noChangeArrowheads="1"/>
          </p:cNvSpPr>
          <p:nvPr/>
        </p:nvSpPr>
        <p:spPr bwMode="auto">
          <a:xfrm>
            <a:off x="1524000" y="5434013"/>
            <a:ext cx="70866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fontAlgn="base">
              <a:spcBef>
                <a:spcPct val="0"/>
              </a:spcBef>
              <a:spcAft>
                <a:spcPct val="0"/>
              </a:spcAft>
              <a:buNone/>
            </a:pPr>
            <a:r>
              <a:rPr lang="en-US" altLang="en-US" sz="1800" dirty="0">
                <a:solidFill>
                  <a:srgbClr val="000000"/>
                </a:solidFill>
              </a:rPr>
              <a:t>Support: NIH R01, program R01, U19, R21; Nancy Lurie Marks Foundation…and we are hiring! </a:t>
            </a:r>
            <a:r>
              <a:rPr lang="en-US" altLang="en-US" sz="1800" dirty="0">
                <a:solidFill>
                  <a:srgbClr val="000000"/>
                </a:solidFill>
                <a:hlinkClick r:id="rId3"/>
              </a:rPr>
              <a:t>sswang@princeton.edu</a:t>
            </a:r>
            <a:endParaRPr lang="en-US" altLang="en-US" sz="1800" dirty="0">
              <a:solidFill>
                <a:srgbClr val="000000"/>
              </a:solidFill>
            </a:endParaRPr>
          </a:p>
          <a:p>
            <a:pPr fontAlgn="base">
              <a:spcBef>
                <a:spcPct val="0"/>
              </a:spcBef>
              <a:spcAft>
                <a:spcPct val="0"/>
              </a:spcAft>
              <a:buNone/>
            </a:pPr>
            <a:r>
              <a:rPr lang="en-US" altLang="en-US" sz="1800" dirty="0">
                <a:solidFill>
                  <a:srgbClr val="000000"/>
                </a:solidFill>
              </a:rPr>
              <a:t>Postdoctoral and staff positions are available to study nonmotor cerebellar function, sensitive periods, and autism mechanisms.</a:t>
            </a:r>
          </a:p>
        </p:txBody>
      </p:sp>
      <p:pic>
        <p:nvPicPr>
          <p:cNvPr id="20487" name="Picture 3" descr="C:\Users\sswang\Desktop\transfer\Desktop\lab\wanglab_sep2014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8301" y="914400"/>
            <a:ext cx="3543299" cy="3790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Wang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50038" y="914400"/>
            <a:ext cx="5065563" cy="379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3"/>
          <p:cNvSpPr txBox="1">
            <a:spLocks noChangeArrowheads="1"/>
          </p:cNvSpPr>
          <p:nvPr/>
        </p:nvSpPr>
        <p:spPr bwMode="auto">
          <a:xfrm>
            <a:off x="6934201" y="304801"/>
            <a:ext cx="21675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en-US" altLang="en-US" sz="2400" b="1" dirty="0">
                <a:solidFill>
                  <a:srgbClr val="000000"/>
                </a:solidFill>
                <a:effectLst>
                  <a:outerShdw blurRad="38100" dist="38100" dir="2700000" algn="tl">
                    <a:srgbClr val="C0C0C0"/>
                  </a:outerShdw>
                </a:effectLst>
                <a:latin typeface="Arial" charset="0"/>
              </a:rPr>
              <a:t>…and in 2020</a:t>
            </a:r>
          </a:p>
        </p:txBody>
      </p:sp>
      <p:sp>
        <p:nvSpPr>
          <p:cNvPr id="2" name="TextBox 1"/>
          <p:cNvSpPr txBox="1"/>
          <p:nvPr/>
        </p:nvSpPr>
        <p:spPr>
          <a:xfrm>
            <a:off x="1635305" y="4800601"/>
            <a:ext cx="7250896" cy="646331"/>
          </a:xfrm>
          <a:prstGeom prst="rect">
            <a:avLst/>
          </a:prstGeom>
          <a:noFill/>
        </p:spPr>
        <p:txBody>
          <a:bodyPr wrap="none" rtlCol="0">
            <a:spAutoFit/>
          </a:bodyPr>
          <a:lstStyle/>
          <a:p>
            <a:pPr fontAlgn="base">
              <a:spcBef>
                <a:spcPct val="0"/>
              </a:spcBef>
              <a:spcAft>
                <a:spcPct val="0"/>
              </a:spcAft>
            </a:pPr>
            <a:r>
              <a:rPr lang="en-US" dirty="0">
                <a:solidFill>
                  <a:srgbClr val="000000"/>
                </a:solidFill>
                <a:latin typeface="Arial" charset="0"/>
              </a:rPr>
              <a:t>Collaborators: David Tank, Carlos Brody, Ilana Witten, Sue Ann </a:t>
            </a:r>
            <a:r>
              <a:rPr lang="en-US" dirty="0" err="1">
                <a:solidFill>
                  <a:srgbClr val="000000"/>
                </a:solidFill>
                <a:latin typeface="Arial" charset="0"/>
              </a:rPr>
              <a:t>Koay</a:t>
            </a:r>
            <a:r>
              <a:rPr lang="en-US" dirty="0">
                <a:solidFill>
                  <a:srgbClr val="000000"/>
                </a:solidFill>
                <a:latin typeface="Arial" charset="0"/>
              </a:rPr>
              <a:t>,</a:t>
            </a:r>
          </a:p>
          <a:p>
            <a:pPr fontAlgn="base">
              <a:spcBef>
                <a:spcPct val="0"/>
              </a:spcBef>
              <a:spcAft>
                <a:spcPct val="0"/>
              </a:spcAft>
            </a:pPr>
            <a:r>
              <a:rPr lang="en-US" dirty="0">
                <a:solidFill>
                  <a:srgbClr val="000000"/>
                </a:solidFill>
                <a:latin typeface="Arial" charset="0"/>
              </a:rPr>
              <a:t>David </a:t>
            </a:r>
            <a:r>
              <a:rPr lang="en-US" dirty="0" err="1">
                <a:solidFill>
                  <a:srgbClr val="000000"/>
                </a:solidFill>
                <a:latin typeface="Arial" charset="0"/>
              </a:rPr>
              <a:t>DiGregorio</a:t>
            </a:r>
            <a:r>
              <a:rPr lang="en-US" dirty="0">
                <a:solidFill>
                  <a:srgbClr val="000000"/>
                </a:solidFill>
                <a:latin typeface="Arial" charset="0"/>
              </a:rPr>
              <a:t>, Josh Shaevitz, Jonathan Pillow, Javier Medina</a:t>
            </a:r>
          </a:p>
        </p:txBody>
      </p:sp>
      <p:pic>
        <p:nvPicPr>
          <p:cNvPr id="10" name="Picture 2" descr="C:\Users\sswang\Desktop\to do\wang_lab_february_2019_0.jpg">
            <a:extLst>
              <a:ext uri="{FF2B5EF4-FFF2-40B4-BE49-F238E27FC236}">
                <a16:creationId xmlns:a16="http://schemas.microsoft.com/office/drawing/2014/main" id="{FB9F0ABF-FBD5-4347-A851-3BEE6A040384}"/>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607" r="3201"/>
          <a:stretch/>
        </p:blipFill>
        <p:spPr bwMode="auto">
          <a:xfrm>
            <a:off x="5457825" y="910438"/>
            <a:ext cx="5126189"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116758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pin_logo_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5072062"/>
            <a:ext cx="1866900" cy="170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23" name="Text Box 3"/>
          <p:cNvSpPr txBox="1">
            <a:spLocks noChangeArrowheads="1"/>
          </p:cNvSpPr>
          <p:nvPr/>
        </p:nvSpPr>
        <p:spPr bwMode="auto">
          <a:xfrm>
            <a:off x="2133601" y="304801"/>
            <a:ext cx="23887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en-US" altLang="en-US" sz="2400" b="1" dirty="0">
                <a:solidFill>
                  <a:srgbClr val="000000"/>
                </a:solidFill>
                <a:effectLst>
                  <a:outerShdw blurRad="38100" dist="38100" dir="2700000" algn="tl">
                    <a:srgbClr val="C0C0C0"/>
                  </a:outerShdw>
                </a:effectLst>
                <a:latin typeface="Arial" charset="0"/>
              </a:rPr>
              <a:t>The lab in 2015</a:t>
            </a:r>
          </a:p>
        </p:txBody>
      </p:sp>
      <p:sp>
        <p:nvSpPr>
          <p:cNvPr id="20484" name="Text Box 5"/>
          <p:cNvSpPr txBox="1">
            <a:spLocks noChangeArrowheads="1"/>
          </p:cNvSpPr>
          <p:nvPr/>
        </p:nvSpPr>
        <p:spPr bwMode="auto">
          <a:xfrm>
            <a:off x="1524000" y="5434013"/>
            <a:ext cx="70866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fontAlgn="base">
              <a:spcBef>
                <a:spcPct val="0"/>
              </a:spcBef>
              <a:spcAft>
                <a:spcPct val="0"/>
              </a:spcAft>
              <a:buNone/>
            </a:pPr>
            <a:r>
              <a:rPr lang="en-US" altLang="en-US" sz="1800" dirty="0">
                <a:solidFill>
                  <a:srgbClr val="000000"/>
                </a:solidFill>
              </a:rPr>
              <a:t>Support: NIH R01, program R01, U19, R21; Nancy Lurie Marks Foundation…and we are hiring! </a:t>
            </a:r>
            <a:r>
              <a:rPr lang="en-US" altLang="en-US" sz="1800" dirty="0">
                <a:solidFill>
                  <a:srgbClr val="000000"/>
                </a:solidFill>
                <a:hlinkClick r:id="rId3"/>
              </a:rPr>
              <a:t>sswang@princeton.edu</a:t>
            </a:r>
            <a:endParaRPr lang="en-US" altLang="en-US" sz="1800" dirty="0">
              <a:solidFill>
                <a:srgbClr val="000000"/>
              </a:solidFill>
            </a:endParaRPr>
          </a:p>
          <a:p>
            <a:pPr fontAlgn="base">
              <a:spcBef>
                <a:spcPct val="0"/>
              </a:spcBef>
              <a:spcAft>
                <a:spcPct val="0"/>
              </a:spcAft>
              <a:buNone/>
            </a:pPr>
            <a:r>
              <a:rPr lang="en-US" altLang="en-US" sz="1800" dirty="0">
                <a:solidFill>
                  <a:srgbClr val="000000"/>
                </a:solidFill>
              </a:rPr>
              <a:t>Postdoctoral and staff positions are available to study nonmotor cerebellar function, sensitive periods, and autism mechanisms.</a:t>
            </a:r>
          </a:p>
        </p:txBody>
      </p:sp>
      <p:pic>
        <p:nvPicPr>
          <p:cNvPr id="20487" name="Picture 3" descr="C:\Users\sswang\Desktop\transfer\Desktop\lab\wanglab_sep2014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8301" y="914400"/>
            <a:ext cx="3543299" cy="3790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Wang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50038" y="914400"/>
            <a:ext cx="5065563" cy="379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3"/>
          <p:cNvSpPr txBox="1">
            <a:spLocks noChangeArrowheads="1"/>
          </p:cNvSpPr>
          <p:nvPr/>
        </p:nvSpPr>
        <p:spPr bwMode="auto">
          <a:xfrm>
            <a:off x="6934201" y="304801"/>
            <a:ext cx="21675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defRPr/>
            </a:pPr>
            <a:r>
              <a:rPr lang="en-US" altLang="en-US" sz="2400" b="1" dirty="0">
                <a:solidFill>
                  <a:srgbClr val="000000"/>
                </a:solidFill>
                <a:effectLst>
                  <a:outerShdw blurRad="38100" dist="38100" dir="2700000" algn="tl">
                    <a:srgbClr val="C0C0C0"/>
                  </a:outerShdw>
                </a:effectLst>
                <a:latin typeface="Arial" charset="0"/>
              </a:rPr>
              <a:t>…and in 2020</a:t>
            </a:r>
          </a:p>
        </p:txBody>
      </p:sp>
      <p:sp>
        <p:nvSpPr>
          <p:cNvPr id="2" name="TextBox 1"/>
          <p:cNvSpPr txBox="1"/>
          <p:nvPr/>
        </p:nvSpPr>
        <p:spPr>
          <a:xfrm>
            <a:off x="1635305" y="4800601"/>
            <a:ext cx="7250896" cy="646331"/>
          </a:xfrm>
          <a:prstGeom prst="rect">
            <a:avLst/>
          </a:prstGeom>
          <a:noFill/>
        </p:spPr>
        <p:txBody>
          <a:bodyPr wrap="none" rtlCol="0">
            <a:spAutoFit/>
          </a:bodyPr>
          <a:lstStyle/>
          <a:p>
            <a:pPr fontAlgn="base">
              <a:spcBef>
                <a:spcPct val="0"/>
              </a:spcBef>
              <a:spcAft>
                <a:spcPct val="0"/>
              </a:spcAft>
            </a:pPr>
            <a:r>
              <a:rPr lang="en-US" dirty="0">
                <a:solidFill>
                  <a:srgbClr val="000000"/>
                </a:solidFill>
                <a:latin typeface="Arial" charset="0"/>
              </a:rPr>
              <a:t>Collaborators: David Tank, Carlos Brody, Ilana Witten, Sue Ann </a:t>
            </a:r>
            <a:r>
              <a:rPr lang="en-US" dirty="0" err="1">
                <a:solidFill>
                  <a:srgbClr val="000000"/>
                </a:solidFill>
                <a:latin typeface="Arial" charset="0"/>
              </a:rPr>
              <a:t>Koay</a:t>
            </a:r>
            <a:r>
              <a:rPr lang="en-US" dirty="0">
                <a:solidFill>
                  <a:srgbClr val="000000"/>
                </a:solidFill>
                <a:latin typeface="Arial" charset="0"/>
              </a:rPr>
              <a:t>,</a:t>
            </a:r>
          </a:p>
          <a:p>
            <a:pPr fontAlgn="base">
              <a:spcBef>
                <a:spcPct val="0"/>
              </a:spcBef>
              <a:spcAft>
                <a:spcPct val="0"/>
              </a:spcAft>
            </a:pPr>
            <a:r>
              <a:rPr lang="en-US" dirty="0">
                <a:solidFill>
                  <a:srgbClr val="000000"/>
                </a:solidFill>
                <a:latin typeface="Arial" charset="0"/>
              </a:rPr>
              <a:t>David </a:t>
            </a:r>
            <a:r>
              <a:rPr lang="en-US" dirty="0" err="1">
                <a:solidFill>
                  <a:srgbClr val="000000"/>
                </a:solidFill>
                <a:latin typeface="Arial" charset="0"/>
              </a:rPr>
              <a:t>DiGregorio</a:t>
            </a:r>
            <a:r>
              <a:rPr lang="en-US" dirty="0">
                <a:solidFill>
                  <a:srgbClr val="000000"/>
                </a:solidFill>
                <a:latin typeface="Arial" charset="0"/>
              </a:rPr>
              <a:t>, Josh Shaevitz, Jonathan Pillow, Javier Medina</a:t>
            </a:r>
          </a:p>
        </p:txBody>
      </p:sp>
      <p:pic>
        <p:nvPicPr>
          <p:cNvPr id="10" name="Picture 2" descr="C:\Users\sswang\Desktop\to do\wang_lab_february_2019_0.jpg">
            <a:extLst>
              <a:ext uri="{FF2B5EF4-FFF2-40B4-BE49-F238E27FC236}">
                <a16:creationId xmlns:a16="http://schemas.microsoft.com/office/drawing/2014/main" id="{FB9F0ABF-FBD5-4347-A851-3BEE6A040384}"/>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607" r="3201"/>
          <a:stretch/>
        </p:blipFill>
        <p:spPr bwMode="auto">
          <a:xfrm>
            <a:off x="5457825" y="910438"/>
            <a:ext cx="5126189"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0604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4F3F7"/>
        </a:solidFill>
        <a:effectLst/>
      </p:bgPr>
    </p:bg>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F3515D03-2987-4BE6-AB85-171BD2CC0F63}"/>
              </a:ext>
            </a:extLst>
          </p:cNvPr>
          <p:cNvGraphicFramePr>
            <a:graphicFrameLocks noChangeAspect="1"/>
          </p:cNvGraphicFramePr>
          <p:nvPr/>
        </p:nvGraphicFramePr>
        <p:xfrm>
          <a:off x="-31625" y="202301"/>
          <a:ext cx="12133975" cy="6408379"/>
        </p:xfrm>
        <a:graphic>
          <a:graphicData uri="http://schemas.openxmlformats.org/presentationml/2006/ole">
            <mc:AlternateContent xmlns:mc="http://schemas.openxmlformats.org/markup-compatibility/2006">
              <mc:Choice xmlns:v="urn:schemas-microsoft-com:vml" Requires="v">
                <p:oleObj spid="_x0000_s59394" name="Image" r:id="rId3" imgW="15771240" imgH="8330040" progId="Photoshop.Image.11">
                  <p:embed/>
                </p:oleObj>
              </mc:Choice>
              <mc:Fallback>
                <p:oleObj name="Image" r:id="rId3" imgW="15771240" imgH="8330040" progId="Photoshop.Image.11">
                  <p:embed/>
                  <p:pic>
                    <p:nvPicPr>
                      <p:cNvPr id="4" name="Object 3">
                        <a:extLst>
                          <a:ext uri="{FF2B5EF4-FFF2-40B4-BE49-F238E27FC236}">
                            <a16:creationId xmlns:a16="http://schemas.microsoft.com/office/drawing/2014/main" id="{F3515D03-2987-4BE6-AB85-171BD2CC0F63}"/>
                          </a:ext>
                        </a:extLst>
                      </p:cNvPr>
                      <p:cNvPicPr/>
                      <p:nvPr/>
                    </p:nvPicPr>
                    <p:blipFill>
                      <a:blip r:embed="rId4"/>
                      <a:stretch>
                        <a:fillRect/>
                      </a:stretch>
                    </p:blipFill>
                    <p:spPr>
                      <a:xfrm>
                        <a:off x="-31625" y="202301"/>
                        <a:ext cx="12133975" cy="6408379"/>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6D7E11CA-9D6A-4012-A613-1DC6077BF5ED}"/>
              </a:ext>
            </a:extLst>
          </p:cNvPr>
          <p:cNvSpPr txBox="1"/>
          <p:nvPr/>
        </p:nvSpPr>
        <p:spPr>
          <a:xfrm>
            <a:off x="8408188" y="6336502"/>
            <a:ext cx="2954720" cy="369332"/>
          </a:xfrm>
          <a:prstGeom prst="rect">
            <a:avLst/>
          </a:prstGeom>
          <a:noFill/>
        </p:spPr>
        <p:txBody>
          <a:bodyPr wrap="none" rtlCol="0">
            <a:spAutoFit/>
          </a:bodyPr>
          <a:lstStyle/>
          <a:p>
            <a:r>
              <a:rPr lang="en-US" dirty="0"/>
              <a:t>https://www.braincogs.org/</a:t>
            </a:r>
          </a:p>
        </p:txBody>
      </p:sp>
    </p:spTree>
    <p:extLst>
      <p:ext uri="{BB962C8B-B14F-4D97-AF65-F5344CB8AC3E}">
        <p14:creationId xmlns:p14="http://schemas.microsoft.com/office/powerpoint/2010/main" val="4093281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
          <p:cNvSpPr txBox="1"/>
          <p:nvPr/>
        </p:nvSpPr>
        <p:spPr>
          <a:xfrm>
            <a:off x="8438264" y="6011469"/>
            <a:ext cx="445719" cy="145257"/>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92" name="Google Shape;92;p1" descr="Hierarchy Level 2 Item 1"/>
          <p:cNvSpPr/>
          <p:nvPr/>
        </p:nvSpPr>
        <p:spPr>
          <a:xfrm>
            <a:off x="1583130" y="1037833"/>
            <a:ext cx="1280159" cy="390397"/>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rPr>
              <a:t>Carlos Brody</a:t>
            </a:r>
            <a:br>
              <a:rPr kumimoji="0" lang="en-US" sz="1300" b="0" i="0" u="none" strike="noStrike" kern="0" cap="none" spc="0" normalizeH="0" baseline="0" noProof="0" dirty="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93" name="Google Shape;93;p1" descr="Hierarchy Level 2 Item 1"/>
          <p:cNvSpPr/>
          <p:nvPr/>
        </p:nvSpPr>
        <p:spPr>
          <a:xfrm>
            <a:off x="1304543" y="2395277"/>
            <a:ext cx="1276482" cy="388074"/>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a:ln>
                  <a:noFill/>
                </a:ln>
                <a:solidFill>
                  <a:srgbClr val="000000"/>
                </a:solidFill>
                <a:effectLst/>
                <a:uLnTx/>
                <a:uFillTx/>
                <a:latin typeface="Calibri"/>
                <a:ea typeface="Calibri"/>
                <a:cs typeface="Calibri"/>
                <a:sym typeface="Calibri"/>
              </a:rPr>
              <a:t>Mark Goldman</a:t>
            </a:r>
            <a:b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94" name="Google Shape;94;p1" descr="Hierarchy Level 2 Item 2"/>
          <p:cNvSpPr/>
          <p:nvPr/>
        </p:nvSpPr>
        <p:spPr>
          <a:xfrm>
            <a:off x="1082603" y="3037774"/>
            <a:ext cx="1280159" cy="384798"/>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rPr>
              <a:t>Jonathan Pillow</a:t>
            </a:r>
            <a:br>
              <a:rPr kumimoji="0" lang="en-US" sz="1300" b="0" i="0" u="none" strike="noStrike" kern="0" cap="none" spc="0" normalizeH="0" baseline="0" noProof="0" dirty="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95" name="Google Shape;95;p1" descr="Hierarchy Level 2 Item 3"/>
          <p:cNvSpPr/>
          <p:nvPr/>
        </p:nvSpPr>
        <p:spPr>
          <a:xfrm>
            <a:off x="1104211" y="4070846"/>
            <a:ext cx="1280159" cy="386792"/>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a:ln>
                  <a:noFill/>
                </a:ln>
                <a:solidFill>
                  <a:srgbClr val="000000"/>
                </a:solidFill>
                <a:effectLst/>
                <a:uLnTx/>
                <a:uFillTx/>
                <a:latin typeface="Calibri"/>
                <a:ea typeface="Calibri"/>
                <a:cs typeface="Calibri"/>
                <a:sym typeface="Calibri"/>
              </a:rPr>
              <a:t>Sebastian Seung</a:t>
            </a:r>
            <a:b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96" name="Google Shape;96;p1" descr="Hierarchy Level 2 Item 4"/>
          <p:cNvSpPr/>
          <p:nvPr/>
        </p:nvSpPr>
        <p:spPr>
          <a:xfrm>
            <a:off x="1366300" y="4915913"/>
            <a:ext cx="1278758" cy="379998"/>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a:ln>
                  <a:noFill/>
                </a:ln>
                <a:solidFill>
                  <a:srgbClr val="000000"/>
                </a:solidFill>
                <a:effectLst/>
                <a:uLnTx/>
                <a:uFillTx/>
                <a:latin typeface="Calibri"/>
                <a:ea typeface="Calibri"/>
                <a:cs typeface="Calibri"/>
                <a:sym typeface="Calibri"/>
              </a:rPr>
              <a:t>David Tank</a:t>
            </a:r>
            <a:b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97" name="Google Shape;97;p1" descr="Hierarchy Level 2 Item 5"/>
          <p:cNvSpPr/>
          <p:nvPr/>
        </p:nvSpPr>
        <p:spPr>
          <a:xfrm>
            <a:off x="946846" y="6194170"/>
            <a:ext cx="1276363" cy="386640"/>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rPr>
              <a:t>Sam Wang</a:t>
            </a:r>
            <a:br>
              <a:rPr kumimoji="0" lang="en-US" sz="1300" b="0" i="0" u="none" strike="noStrike" kern="0" cap="none" spc="0" normalizeH="0" baseline="0" noProof="0" dirty="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98" name="Google Shape;98;p1" descr="Hierarchy Level 2 Item 6"/>
          <p:cNvSpPr/>
          <p:nvPr/>
        </p:nvSpPr>
        <p:spPr>
          <a:xfrm>
            <a:off x="2832427" y="6194170"/>
            <a:ext cx="1280584" cy="386641"/>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72000" tIns="108000" rIns="72000" bIns="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1" i="0" u="none" strike="noStrike" kern="0" cap="none" spc="0" normalizeH="0" baseline="0" noProof="0">
                <a:ln>
                  <a:noFill/>
                </a:ln>
                <a:solidFill>
                  <a:srgbClr val="000000"/>
                </a:solidFill>
                <a:effectLst/>
                <a:uLnTx/>
                <a:uFillTx/>
                <a:latin typeface="Calibri"/>
                <a:ea typeface="Calibri"/>
                <a:cs typeface="Calibri"/>
                <a:sym typeface="Calibri"/>
              </a:rPr>
              <a:t>Ilana Witten</a:t>
            </a:r>
            <a:b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br>
            <a:endParaRPr kumimoji="0" sz="13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99" name="Google Shape;99;p1"/>
          <p:cNvPicPr preferRelativeResize="0"/>
          <p:nvPr/>
        </p:nvPicPr>
        <p:blipFill rotWithShape="1">
          <a:blip r:embed="rId3">
            <a:alphaModFix/>
          </a:blip>
          <a:srcRect/>
          <a:stretch/>
        </p:blipFill>
        <p:spPr>
          <a:xfrm>
            <a:off x="15657" y="84766"/>
            <a:ext cx="1741196" cy="1033361"/>
          </a:xfrm>
          <a:prstGeom prst="rect">
            <a:avLst/>
          </a:prstGeom>
          <a:noFill/>
          <a:ln>
            <a:noFill/>
          </a:ln>
        </p:spPr>
      </p:pic>
      <p:pic>
        <p:nvPicPr>
          <p:cNvPr id="100" name="Google Shape;100;p1"/>
          <p:cNvPicPr preferRelativeResize="0"/>
          <p:nvPr/>
        </p:nvPicPr>
        <p:blipFill rotWithShape="1">
          <a:blip r:embed="rId4">
            <a:alphaModFix/>
          </a:blip>
          <a:srcRect/>
          <a:stretch/>
        </p:blipFill>
        <p:spPr>
          <a:xfrm>
            <a:off x="1237707" y="5386950"/>
            <a:ext cx="848456" cy="848864"/>
          </a:xfrm>
          <a:prstGeom prst="ellipse">
            <a:avLst/>
          </a:prstGeom>
          <a:noFill/>
          <a:ln w="9525" cap="rnd" cmpd="sng">
            <a:solidFill>
              <a:schemeClr val="dk1"/>
            </a:solidFill>
            <a:prstDash val="solid"/>
            <a:round/>
            <a:headEnd type="none" w="sm" len="sm"/>
            <a:tailEnd type="none" w="sm" len="sm"/>
          </a:ln>
        </p:spPr>
      </p:pic>
      <p:pic>
        <p:nvPicPr>
          <p:cNvPr id="101" name="Google Shape;101;p1"/>
          <p:cNvPicPr preferRelativeResize="0"/>
          <p:nvPr/>
        </p:nvPicPr>
        <p:blipFill rotWithShape="1">
          <a:blip r:embed="rId5">
            <a:alphaModFix/>
          </a:blip>
          <a:srcRect/>
          <a:stretch/>
        </p:blipFill>
        <p:spPr>
          <a:xfrm>
            <a:off x="604645" y="4590932"/>
            <a:ext cx="833666" cy="833666"/>
          </a:xfrm>
          <a:prstGeom prst="ellipse">
            <a:avLst/>
          </a:prstGeom>
          <a:noFill/>
          <a:ln w="9525" cap="rnd" cmpd="sng">
            <a:solidFill>
              <a:schemeClr val="dk1"/>
            </a:solidFill>
            <a:prstDash val="solid"/>
            <a:round/>
            <a:headEnd type="none" w="sm" len="sm"/>
            <a:tailEnd type="none" w="sm" len="sm"/>
          </a:ln>
        </p:spPr>
      </p:pic>
      <p:pic>
        <p:nvPicPr>
          <p:cNvPr id="102" name="Google Shape;102;p1"/>
          <p:cNvPicPr preferRelativeResize="0"/>
          <p:nvPr/>
        </p:nvPicPr>
        <p:blipFill rotWithShape="1">
          <a:blip r:embed="rId6">
            <a:alphaModFix/>
          </a:blip>
          <a:srcRect t="-2315" b="2314"/>
          <a:stretch/>
        </p:blipFill>
        <p:spPr>
          <a:xfrm>
            <a:off x="734206" y="1664607"/>
            <a:ext cx="793180" cy="886447"/>
          </a:xfrm>
          <a:prstGeom prst="ellipse">
            <a:avLst/>
          </a:prstGeom>
          <a:noFill/>
          <a:ln w="9525" cap="rnd" cmpd="sng">
            <a:solidFill>
              <a:schemeClr val="dk1"/>
            </a:solidFill>
            <a:prstDash val="solid"/>
            <a:round/>
            <a:headEnd type="none" w="sm" len="sm"/>
            <a:tailEnd type="none" w="sm" len="sm"/>
          </a:ln>
        </p:spPr>
      </p:pic>
      <p:pic>
        <p:nvPicPr>
          <p:cNvPr id="103" name="Google Shape;103;p1"/>
          <p:cNvPicPr preferRelativeResize="0"/>
          <p:nvPr/>
        </p:nvPicPr>
        <p:blipFill rotWithShape="1">
          <a:blip r:embed="rId7">
            <a:alphaModFix/>
          </a:blip>
          <a:srcRect/>
          <a:stretch/>
        </p:blipFill>
        <p:spPr>
          <a:xfrm>
            <a:off x="2223210" y="5587037"/>
            <a:ext cx="880773" cy="841367"/>
          </a:xfrm>
          <a:prstGeom prst="ellipse">
            <a:avLst/>
          </a:prstGeom>
          <a:noFill/>
          <a:ln w="9525" cap="rnd" cmpd="sng">
            <a:solidFill>
              <a:schemeClr val="dk1"/>
            </a:solidFill>
            <a:prstDash val="solid"/>
            <a:round/>
            <a:headEnd type="none" w="sm" len="sm"/>
            <a:tailEnd type="none" w="sm" len="sm"/>
          </a:ln>
        </p:spPr>
      </p:pic>
      <p:pic>
        <p:nvPicPr>
          <p:cNvPr id="104" name="Google Shape;104;p1"/>
          <p:cNvPicPr preferRelativeResize="0"/>
          <p:nvPr/>
        </p:nvPicPr>
        <p:blipFill rotWithShape="1">
          <a:blip r:embed="rId8">
            <a:alphaModFix/>
          </a:blip>
          <a:srcRect/>
          <a:stretch/>
        </p:blipFill>
        <p:spPr>
          <a:xfrm>
            <a:off x="265217" y="2591211"/>
            <a:ext cx="896717" cy="896717"/>
          </a:xfrm>
          <a:prstGeom prst="ellipse">
            <a:avLst/>
          </a:prstGeom>
          <a:noFill/>
          <a:ln w="9525" cap="rnd" cmpd="sng">
            <a:solidFill>
              <a:schemeClr val="dk1"/>
            </a:solidFill>
            <a:prstDash val="solid"/>
            <a:round/>
            <a:headEnd type="none" w="sm" len="sm"/>
            <a:tailEnd type="none" w="sm" len="sm"/>
          </a:ln>
        </p:spPr>
      </p:pic>
      <p:pic>
        <p:nvPicPr>
          <p:cNvPr id="105" name="Google Shape;105;p1"/>
          <p:cNvPicPr preferRelativeResize="0"/>
          <p:nvPr/>
        </p:nvPicPr>
        <p:blipFill rotWithShape="1">
          <a:blip r:embed="rId9">
            <a:alphaModFix/>
          </a:blip>
          <a:srcRect l="-116" t="-1531" r="116" b="1531"/>
          <a:stretch/>
        </p:blipFill>
        <p:spPr>
          <a:xfrm>
            <a:off x="285920" y="3650506"/>
            <a:ext cx="855313" cy="860113"/>
          </a:xfrm>
          <a:prstGeom prst="ellipse">
            <a:avLst/>
          </a:prstGeom>
          <a:noFill/>
          <a:ln w="9525" cap="rnd" cmpd="sng">
            <a:solidFill>
              <a:schemeClr val="dk1"/>
            </a:solidFill>
            <a:prstDash val="solid"/>
            <a:round/>
            <a:headEnd type="none" w="sm" len="sm"/>
            <a:tailEnd type="none" w="sm" len="sm"/>
          </a:ln>
        </p:spPr>
      </p:pic>
      <p:grpSp>
        <p:nvGrpSpPr>
          <p:cNvPr id="106" name="Google Shape;106;p1"/>
          <p:cNvGrpSpPr/>
          <p:nvPr/>
        </p:nvGrpSpPr>
        <p:grpSpPr>
          <a:xfrm>
            <a:off x="2825893" y="1594670"/>
            <a:ext cx="9153128" cy="2179316"/>
            <a:chOff x="1117" y="817231"/>
            <a:chExt cx="9153128" cy="2179316"/>
          </a:xfrm>
        </p:grpSpPr>
        <p:sp>
          <p:nvSpPr>
            <p:cNvPr id="107" name="Google Shape;107;p1"/>
            <p:cNvSpPr/>
            <p:nvPr/>
          </p:nvSpPr>
          <p:spPr>
            <a:xfrm>
              <a:off x="1117" y="817231"/>
              <a:ext cx="2179316" cy="2179316"/>
            </a:xfrm>
            <a:prstGeom prst="ellipse">
              <a:avLst/>
            </a:prstGeom>
            <a:solidFill>
              <a:schemeClr val="accent2">
                <a:alpha val="49803"/>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
            <p:cNvSpPr txBox="1"/>
            <p:nvPr/>
          </p:nvSpPr>
          <p:spPr>
            <a:xfrm>
              <a:off x="320270" y="1136384"/>
              <a:ext cx="1541010" cy="1541010"/>
            </a:xfrm>
            <a:prstGeom prst="rect">
              <a:avLst/>
            </a:prstGeom>
            <a:noFill/>
            <a:ln>
              <a:noFill/>
            </a:ln>
          </p:spPr>
          <p:txBody>
            <a:bodyPr spcFirstLastPara="1" wrap="square" lIns="119925" tIns="22850" rIns="119925" bIns="228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kumimoji="0" lang="en-US" sz="1800" b="0" i="0" u="none" strike="noStrike" kern="0" cap="none" spc="0" normalizeH="0" baseline="0" noProof="0">
                  <a:ln>
                    <a:noFill/>
                  </a:ln>
                  <a:solidFill>
                    <a:srgbClr val="000000"/>
                  </a:solidFill>
                  <a:effectLst/>
                  <a:uLnTx/>
                  <a:uFillTx/>
                  <a:latin typeface="Calibri"/>
                  <a:ea typeface="Calibri"/>
                  <a:cs typeface="Calibri"/>
                  <a:sym typeface="Calibri"/>
                </a:rPr>
                <a:t>Perturbations &amp; Behavior</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
            <p:cNvSpPr/>
            <p:nvPr/>
          </p:nvSpPr>
          <p:spPr>
            <a:xfrm>
              <a:off x="1744570" y="817231"/>
              <a:ext cx="2179316" cy="2179316"/>
            </a:xfrm>
            <a:prstGeom prst="ellipse">
              <a:avLst/>
            </a:prstGeom>
            <a:solidFill>
              <a:srgbClr val="D77850">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
            <p:cNvSpPr txBox="1"/>
            <p:nvPr/>
          </p:nvSpPr>
          <p:spPr>
            <a:xfrm>
              <a:off x="2063723" y="1136384"/>
              <a:ext cx="1541010" cy="1541010"/>
            </a:xfrm>
            <a:prstGeom prst="rect">
              <a:avLst/>
            </a:prstGeom>
            <a:noFill/>
            <a:ln>
              <a:noFill/>
            </a:ln>
          </p:spPr>
          <p:txBody>
            <a:bodyPr spcFirstLastPara="1" wrap="square" lIns="119925" tIns="22850" rIns="119925" bIns="228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kumimoji="0" lang="en-US" sz="1800" b="0" i="0" u="none" strike="noStrike" kern="0" cap="none" spc="0" normalizeH="0" baseline="0" noProof="0">
                  <a:ln>
                    <a:noFill/>
                  </a:ln>
                  <a:solidFill>
                    <a:srgbClr val="000000"/>
                  </a:solidFill>
                  <a:effectLst/>
                  <a:uLnTx/>
                  <a:uFillTx/>
                  <a:latin typeface="Calibri"/>
                  <a:ea typeface="Calibri"/>
                  <a:cs typeface="Calibri"/>
                  <a:sym typeface="Calibri"/>
                </a:rPr>
                <a:t>Cortical Neural Coding &amp; Dynamics</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
            <p:cNvSpPr/>
            <p:nvPr/>
          </p:nvSpPr>
          <p:spPr>
            <a:xfrm>
              <a:off x="3488023" y="817231"/>
              <a:ext cx="2179316" cy="2179316"/>
            </a:xfrm>
            <a:prstGeom prst="ellipse">
              <a:avLst/>
            </a:prstGeom>
            <a:solidFill>
              <a:srgbClr val="C47F6E">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
            <p:cNvSpPr txBox="1"/>
            <p:nvPr/>
          </p:nvSpPr>
          <p:spPr>
            <a:xfrm>
              <a:off x="3807176" y="1136384"/>
              <a:ext cx="1541010" cy="1541010"/>
            </a:xfrm>
            <a:prstGeom prst="rect">
              <a:avLst/>
            </a:prstGeom>
            <a:noFill/>
            <a:ln>
              <a:noFill/>
            </a:ln>
          </p:spPr>
          <p:txBody>
            <a:bodyPr spcFirstLastPara="1" wrap="square" lIns="119925" tIns="22850" rIns="119925" bIns="228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kumimoji="0" lang="en-US" sz="1800" b="0" i="0" u="none" strike="noStrike" kern="0" cap="none" spc="0" normalizeH="0" baseline="0" noProof="0">
                  <a:ln>
                    <a:noFill/>
                  </a:ln>
                  <a:solidFill>
                    <a:srgbClr val="000000"/>
                  </a:solidFill>
                  <a:effectLst/>
                  <a:uLnTx/>
                  <a:uFillTx/>
                  <a:latin typeface="Calibri"/>
                  <a:ea typeface="Calibri"/>
                  <a:cs typeface="Calibri"/>
                  <a:sym typeface="Calibri"/>
                </a:rPr>
                <a:t>Subcortical Neural Coding &amp; Dynamics</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
            <p:cNvSpPr/>
            <p:nvPr/>
          </p:nvSpPr>
          <p:spPr>
            <a:xfrm>
              <a:off x="5231476" y="817231"/>
              <a:ext cx="2179316" cy="2179316"/>
            </a:xfrm>
            <a:prstGeom prst="ellipse">
              <a:avLst/>
            </a:prstGeom>
            <a:solidFill>
              <a:srgbClr val="B38E8A">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
            <p:cNvSpPr txBox="1"/>
            <p:nvPr/>
          </p:nvSpPr>
          <p:spPr>
            <a:xfrm>
              <a:off x="5550629" y="1136384"/>
              <a:ext cx="1541010" cy="1541010"/>
            </a:xfrm>
            <a:prstGeom prst="rect">
              <a:avLst/>
            </a:prstGeom>
            <a:noFill/>
            <a:ln>
              <a:noFill/>
            </a:ln>
          </p:spPr>
          <p:txBody>
            <a:bodyPr spcFirstLastPara="1" wrap="square" lIns="119925" tIns="22850" rIns="119925" bIns="228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kumimoji="0" lang="en-US" sz="1800" b="0" i="0" u="none" strike="noStrike" kern="0" cap="none" spc="0" normalizeH="0" baseline="0" noProof="0">
                  <a:ln>
                    <a:noFill/>
                  </a:ln>
                  <a:solidFill>
                    <a:srgbClr val="000000"/>
                  </a:solidFill>
                  <a:effectLst/>
                  <a:uLnTx/>
                  <a:uFillTx/>
                  <a:latin typeface="Calibri"/>
                  <a:ea typeface="Calibri"/>
                  <a:cs typeface="Calibri"/>
                  <a:sym typeface="Calibri"/>
                </a:rPr>
                <a:t>Neuronal Interactions</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
            <p:cNvSpPr/>
            <p:nvPr/>
          </p:nvSpPr>
          <p:spPr>
            <a:xfrm>
              <a:off x="6974929" y="817231"/>
              <a:ext cx="2179316" cy="2179316"/>
            </a:xfrm>
            <a:prstGeom prst="ellipse">
              <a:avLst/>
            </a:prstGeom>
            <a:solidFill>
              <a:srgbClr val="A4A4A4">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
            <p:cNvSpPr txBox="1"/>
            <p:nvPr/>
          </p:nvSpPr>
          <p:spPr>
            <a:xfrm>
              <a:off x="7294082" y="1136384"/>
              <a:ext cx="1541010" cy="1541010"/>
            </a:xfrm>
            <a:prstGeom prst="rect">
              <a:avLst/>
            </a:prstGeom>
            <a:noFill/>
            <a:ln>
              <a:noFill/>
            </a:ln>
          </p:spPr>
          <p:txBody>
            <a:bodyPr spcFirstLastPara="1" wrap="square" lIns="119925" tIns="22850" rIns="119925" bIns="2285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kumimoji="0" lang="en-US" sz="1800" b="0" i="0" u="none" strike="noStrike" kern="0" cap="none" spc="0" normalizeH="0" baseline="0" noProof="0">
                  <a:ln>
                    <a:noFill/>
                  </a:ln>
                  <a:solidFill>
                    <a:srgbClr val="000000"/>
                  </a:solidFill>
                  <a:effectLst/>
                  <a:uLnTx/>
                  <a:uFillTx/>
                  <a:latin typeface="Calibri"/>
                  <a:ea typeface="Calibri"/>
                  <a:cs typeface="Calibri"/>
                  <a:sym typeface="Calibri"/>
                </a:rPr>
                <a:t>Analysis &amp; Modeling</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 name="Google Shape;117;p1"/>
          <p:cNvGrpSpPr/>
          <p:nvPr/>
        </p:nvGrpSpPr>
        <p:grpSpPr>
          <a:xfrm>
            <a:off x="3745344" y="4436869"/>
            <a:ext cx="8126015" cy="1934765"/>
            <a:chOff x="992" y="1741950"/>
            <a:chExt cx="8126015" cy="1934765"/>
          </a:xfrm>
        </p:grpSpPr>
        <p:sp>
          <p:nvSpPr>
            <p:cNvPr id="118" name="Google Shape;118;p1"/>
            <p:cNvSpPr/>
            <p:nvPr/>
          </p:nvSpPr>
          <p:spPr>
            <a:xfrm>
              <a:off x="992" y="1741950"/>
              <a:ext cx="1934765" cy="1934765"/>
            </a:xfrm>
            <a:prstGeom prst="ellipse">
              <a:avLst/>
            </a:prstGeom>
            <a:solidFill>
              <a:srgbClr val="599BD5">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
            <p:cNvSpPr txBox="1"/>
            <p:nvPr/>
          </p:nvSpPr>
          <p:spPr>
            <a:xfrm>
              <a:off x="284332" y="2025290"/>
              <a:ext cx="1368085" cy="1368085"/>
            </a:xfrm>
            <a:prstGeom prst="rect">
              <a:avLst/>
            </a:prstGeom>
            <a:noFill/>
            <a:ln>
              <a:noFill/>
            </a:ln>
          </p:spPr>
          <p:txBody>
            <a:bodyPr spcFirstLastPara="1" wrap="square" lIns="106475" tIns="16500" rIns="106475" bIns="165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t>Administration</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
            <p:cNvSpPr/>
            <p:nvPr/>
          </p:nvSpPr>
          <p:spPr>
            <a:xfrm>
              <a:off x="1548804" y="1741950"/>
              <a:ext cx="1934765" cy="1934765"/>
            </a:xfrm>
            <a:prstGeom prst="ellipse">
              <a:avLst/>
            </a:prstGeom>
            <a:solidFill>
              <a:srgbClr val="52CBCC">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
            <p:cNvSpPr txBox="1"/>
            <p:nvPr/>
          </p:nvSpPr>
          <p:spPr>
            <a:xfrm>
              <a:off x="1832144" y="2025290"/>
              <a:ext cx="1368085" cy="1368085"/>
            </a:xfrm>
            <a:prstGeom prst="rect">
              <a:avLst/>
            </a:prstGeom>
            <a:noFill/>
            <a:ln>
              <a:noFill/>
            </a:ln>
          </p:spPr>
          <p:txBody>
            <a:bodyPr spcFirstLastPara="1" wrap="square" lIns="106475" tIns="16500" rIns="106475" bIns="165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t>Data Science</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
            <p:cNvSpPr/>
            <p:nvPr/>
          </p:nvSpPr>
          <p:spPr>
            <a:xfrm>
              <a:off x="3096617" y="1741950"/>
              <a:ext cx="1934765" cy="1934765"/>
            </a:xfrm>
            <a:prstGeom prst="ellipse">
              <a:avLst/>
            </a:prstGeom>
            <a:solidFill>
              <a:srgbClr val="4CC38C">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
            <p:cNvSpPr txBox="1"/>
            <p:nvPr/>
          </p:nvSpPr>
          <p:spPr>
            <a:xfrm>
              <a:off x="3379957" y="2025290"/>
              <a:ext cx="1368085" cy="1368085"/>
            </a:xfrm>
            <a:prstGeom prst="rect">
              <a:avLst/>
            </a:prstGeom>
            <a:noFill/>
            <a:ln>
              <a:noFill/>
            </a:ln>
          </p:spPr>
          <p:txBody>
            <a:bodyPr spcFirstLastPara="1" wrap="square" lIns="106475" tIns="16500" rIns="106475" bIns="165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t>Behavior Automation</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
            <p:cNvSpPr/>
            <p:nvPr/>
          </p:nvSpPr>
          <p:spPr>
            <a:xfrm>
              <a:off x="4644429" y="1741950"/>
              <a:ext cx="1934765" cy="1934765"/>
            </a:xfrm>
            <a:prstGeom prst="ellipse">
              <a:avLst/>
            </a:prstGeom>
            <a:solidFill>
              <a:srgbClr val="46BA4E">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
            <p:cNvSpPr txBox="1"/>
            <p:nvPr/>
          </p:nvSpPr>
          <p:spPr>
            <a:xfrm>
              <a:off x="4927769" y="2025290"/>
              <a:ext cx="1368085" cy="1368085"/>
            </a:xfrm>
            <a:prstGeom prst="rect">
              <a:avLst/>
            </a:prstGeom>
            <a:noFill/>
            <a:ln>
              <a:noFill/>
            </a:ln>
          </p:spPr>
          <p:txBody>
            <a:bodyPr spcFirstLastPara="1" wrap="square" lIns="106475" tIns="16500" rIns="106475" bIns="165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t>Brain Registration &amp; Histology</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
            <p:cNvSpPr/>
            <p:nvPr/>
          </p:nvSpPr>
          <p:spPr>
            <a:xfrm>
              <a:off x="6192242" y="1741950"/>
              <a:ext cx="1934765" cy="1934765"/>
            </a:xfrm>
            <a:prstGeom prst="ellipse">
              <a:avLst/>
            </a:prstGeom>
            <a:solidFill>
              <a:srgbClr val="6FAB46">
                <a:alpha val="49803"/>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
            <p:cNvSpPr txBox="1"/>
            <p:nvPr/>
          </p:nvSpPr>
          <p:spPr>
            <a:xfrm>
              <a:off x="6475582" y="2025290"/>
              <a:ext cx="1368085" cy="1368085"/>
            </a:xfrm>
            <a:prstGeom prst="rect">
              <a:avLst/>
            </a:prstGeom>
            <a:noFill/>
            <a:ln>
              <a:noFill/>
            </a:ln>
          </p:spPr>
          <p:txBody>
            <a:bodyPr spcFirstLastPara="1" wrap="square" lIns="106475" tIns="16500" rIns="106475" bIns="165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300"/>
                <a:buFont typeface="Calibri"/>
                <a:buNone/>
                <a:tabLst/>
                <a:defRPr/>
              </a:pPr>
              <a:r>
                <a:rPr kumimoji="0" lang="en-US" sz="1300" b="0" i="0" u="none" strike="noStrike" kern="0" cap="none" spc="0" normalizeH="0" baseline="0" noProof="0">
                  <a:ln>
                    <a:noFill/>
                  </a:ln>
                  <a:solidFill>
                    <a:srgbClr val="000000"/>
                  </a:solidFill>
                  <a:effectLst/>
                  <a:uLnTx/>
                  <a:uFillTx/>
                  <a:latin typeface="Calibri"/>
                  <a:ea typeface="Calibri"/>
                  <a:cs typeface="Calibri"/>
                  <a:sym typeface="Calibri"/>
                </a:rPr>
                <a:t>Optical Instrumentation</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pic>
        <p:nvPicPr>
          <p:cNvPr id="128" name="Google Shape;128;p1"/>
          <p:cNvPicPr preferRelativeResize="0"/>
          <p:nvPr/>
        </p:nvPicPr>
        <p:blipFill rotWithShape="1">
          <a:blip r:embed="rId10">
            <a:alphaModFix/>
          </a:blip>
          <a:srcRect/>
          <a:stretch/>
        </p:blipFill>
        <p:spPr>
          <a:xfrm>
            <a:off x="1622564" y="1354972"/>
            <a:ext cx="766230" cy="906966"/>
          </a:xfrm>
          <a:prstGeom prst="ellipse">
            <a:avLst/>
          </a:prstGeom>
          <a:noFill/>
          <a:ln w="9525" cap="rnd" cmpd="sng">
            <a:solidFill>
              <a:schemeClr val="dk1"/>
            </a:solidFill>
            <a:prstDash val="solid"/>
            <a:round/>
            <a:headEnd type="none" w="sm" len="sm"/>
            <a:tailEnd type="none" w="sm" len="sm"/>
          </a:ln>
        </p:spPr>
      </p:pic>
      <p:grpSp>
        <p:nvGrpSpPr>
          <p:cNvPr id="130" name="Google Shape;130;p1"/>
          <p:cNvGrpSpPr/>
          <p:nvPr/>
        </p:nvGrpSpPr>
        <p:grpSpPr>
          <a:xfrm>
            <a:off x="3064398" y="1141380"/>
            <a:ext cx="1522228" cy="1176434"/>
            <a:chOff x="312015" y="438"/>
            <a:chExt cx="1522228" cy="1176434"/>
          </a:xfrm>
        </p:grpSpPr>
        <p:sp>
          <p:nvSpPr>
            <p:cNvPr id="131" name="Google Shape;131;p1"/>
            <p:cNvSpPr/>
            <p:nvPr/>
          </p:nvSpPr>
          <p:spPr>
            <a:xfrm rot="10800000">
              <a:off x="406981" y="438"/>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
            <p:cNvSpPr txBox="1"/>
            <p:nvPr/>
          </p:nvSpPr>
          <p:spPr>
            <a:xfrm>
              <a:off x="454463" y="438"/>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Scott Bolkan</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
            <p:cNvSpPr/>
            <p:nvPr/>
          </p:nvSpPr>
          <p:spPr>
            <a:xfrm>
              <a:off x="312015" y="438"/>
              <a:ext cx="189930" cy="189930"/>
            </a:xfrm>
            <a:prstGeom prst="ellipse">
              <a:avLst/>
            </a:prstGeom>
            <a:blipFill rotWithShape="1">
              <a:blip r:embed="rId11">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
            <p:cNvSpPr/>
            <p:nvPr/>
          </p:nvSpPr>
          <p:spPr>
            <a:xfrm rot="10800000">
              <a:off x="406981" y="247064"/>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
            <p:cNvSpPr txBox="1"/>
            <p:nvPr/>
          </p:nvSpPr>
          <p:spPr>
            <a:xfrm>
              <a:off x="454463" y="247064"/>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Ben Engelhard</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
            <p:cNvSpPr/>
            <p:nvPr/>
          </p:nvSpPr>
          <p:spPr>
            <a:xfrm>
              <a:off x="312015" y="247064"/>
              <a:ext cx="189930" cy="189930"/>
            </a:xfrm>
            <a:prstGeom prst="ellipse">
              <a:avLst/>
            </a:prstGeom>
            <a:blipFill rotWithShape="1">
              <a:blip r:embed="rId12">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
            <p:cNvSpPr/>
            <p:nvPr/>
          </p:nvSpPr>
          <p:spPr>
            <a:xfrm rot="10800000">
              <a:off x="406981" y="493690"/>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
            <p:cNvSpPr txBox="1"/>
            <p:nvPr/>
          </p:nvSpPr>
          <p:spPr>
            <a:xfrm>
              <a:off x="454463" y="493690"/>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Sue Ann </a:t>
              </a:r>
              <a:r>
                <a:rPr kumimoji="0" lang="en-US" sz="800" b="0" i="0" u="none" strike="noStrike" kern="0" cap="none" spc="0" normalizeH="0" baseline="0" noProof="0" dirty="0" err="1">
                  <a:ln>
                    <a:noFill/>
                  </a:ln>
                  <a:solidFill>
                    <a:srgbClr val="000000"/>
                  </a:solidFill>
                  <a:effectLst/>
                  <a:uLnTx/>
                  <a:uFillTx/>
                  <a:latin typeface="Calibri"/>
                  <a:ea typeface="Calibri"/>
                  <a:cs typeface="Calibri"/>
                  <a:sym typeface="Calibri"/>
                </a:rPr>
                <a:t>Koay</a:t>
              </a:r>
              <a:endParaRPr kumimoji="0" sz="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39" name="Google Shape;139;p1"/>
            <p:cNvSpPr/>
            <p:nvPr/>
          </p:nvSpPr>
          <p:spPr>
            <a:xfrm>
              <a:off x="312015" y="493690"/>
              <a:ext cx="189930" cy="189930"/>
            </a:xfrm>
            <a:prstGeom prst="ellipse">
              <a:avLst/>
            </a:prstGeom>
            <a:blipFill rotWithShape="1">
              <a:blip r:embed="rId13">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
            <p:cNvSpPr/>
            <p:nvPr/>
          </p:nvSpPr>
          <p:spPr>
            <a:xfrm rot="10800000">
              <a:off x="406981" y="740316"/>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
            <p:cNvSpPr txBox="1"/>
            <p:nvPr/>
          </p:nvSpPr>
          <p:spPr>
            <a:xfrm>
              <a:off x="454463" y="740316"/>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Edward Nieh</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42" name="Google Shape;142;p1"/>
            <p:cNvSpPr/>
            <p:nvPr/>
          </p:nvSpPr>
          <p:spPr>
            <a:xfrm>
              <a:off x="312015" y="740316"/>
              <a:ext cx="189930" cy="189930"/>
            </a:xfrm>
            <a:prstGeom prst="ellipse">
              <a:avLst/>
            </a:prstGeom>
            <a:blipFill rotWithShape="1">
              <a:blip r:embed="rId14">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
            <p:cNvSpPr/>
            <p:nvPr/>
          </p:nvSpPr>
          <p:spPr>
            <a:xfrm rot="10800000">
              <a:off x="406981" y="986942"/>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
            <p:cNvSpPr txBox="1"/>
            <p:nvPr/>
          </p:nvSpPr>
          <p:spPr>
            <a:xfrm>
              <a:off x="454463" y="986942"/>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Lucas Pinto</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
            <p:cNvSpPr/>
            <p:nvPr/>
          </p:nvSpPr>
          <p:spPr>
            <a:xfrm>
              <a:off x="312015" y="986942"/>
              <a:ext cx="189930" cy="189930"/>
            </a:xfrm>
            <a:prstGeom prst="ellipse">
              <a:avLst/>
            </a:prstGeom>
            <a:blipFill rotWithShape="1">
              <a:blip r:embed="rId15">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 name="Group 1">
            <a:extLst>
              <a:ext uri="{FF2B5EF4-FFF2-40B4-BE49-F238E27FC236}">
                <a16:creationId xmlns:a16="http://schemas.microsoft.com/office/drawing/2014/main" id="{DAEBBE47-EBA0-E74C-A962-3E76B09F629A}"/>
              </a:ext>
            </a:extLst>
          </p:cNvPr>
          <p:cNvGrpSpPr/>
          <p:nvPr/>
        </p:nvGrpSpPr>
        <p:grpSpPr>
          <a:xfrm>
            <a:off x="4913141" y="809361"/>
            <a:ext cx="1516434" cy="1336256"/>
            <a:chOff x="4913141" y="809361"/>
            <a:chExt cx="1516434" cy="1336256"/>
          </a:xfrm>
        </p:grpSpPr>
        <p:sp>
          <p:nvSpPr>
            <p:cNvPr id="147" name="Google Shape;147;p1"/>
            <p:cNvSpPr/>
            <p:nvPr/>
          </p:nvSpPr>
          <p:spPr>
            <a:xfrm rot="10800000">
              <a:off x="5002313" y="809361"/>
              <a:ext cx="1427262" cy="178344"/>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
            <p:cNvSpPr txBox="1"/>
            <p:nvPr/>
          </p:nvSpPr>
          <p:spPr>
            <a:xfrm>
              <a:off x="5046899" y="809361"/>
              <a:ext cx="1382676" cy="178344"/>
            </a:xfrm>
            <a:prstGeom prst="rect">
              <a:avLst/>
            </a:prstGeom>
            <a:noFill/>
            <a:ln>
              <a:noFill/>
            </a:ln>
          </p:spPr>
          <p:txBody>
            <a:bodyPr spcFirstLastPara="1" wrap="square" lIns="7862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Ryan Cho</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
            <p:cNvSpPr/>
            <p:nvPr/>
          </p:nvSpPr>
          <p:spPr>
            <a:xfrm>
              <a:off x="4913141" y="809361"/>
              <a:ext cx="178344" cy="178344"/>
            </a:xfrm>
            <a:prstGeom prst="ellipse">
              <a:avLst/>
            </a:prstGeom>
            <a:blipFill rotWithShape="1">
              <a:blip r:embed="rId16">
                <a:alphaModFix/>
              </a:blip>
              <a:stretch>
                <a:fillRect t="-3999" b="-3999"/>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
            <p:cNvSpPr/>
            <p:nvPr/>
          </p:nvSpPr>
          <p:spPr>
            <a:xfrm rot="10800000">
              <a:off x="5002313" y="1040944"/>
              <a:ext cx="1427262" cy="178344"/>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
            <p:cNvSpPr txBox="1"/>
            <p:nvPr/>
          </p:nvSpPr>
          <p:spPr>
            <a:xfrm>
              <a:off x="5046899" y="1040944"/>
              <a:ext cx="1382676" cy="178344"/>
            </a:xfrm>
            <a:prstGeom prst="rect">
              <a:avLst/>
            </a:prstGeom>
            <a:noFill/>
            <a:ln>
              <a:noFill/>
            </a:ln>
          </p:spPr>
          <p:txBody>
            <a:bodyPr spcFirstLastPara="1" wrap="square" lIns="7862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Mika Diamanti</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
            <p:cNvSpPr/>
            <p:nvPr/>
          </p:nvSpPr>
          <p:spPr>
            <a:xfrm>
              <a:off x="4913141" y="1040944"/>
              <a:ext cx="178344" cy="178344"/>
            </a:xfrm>
            <a:prstGeom prst="ellipse">
              <a:avLst/>
            </a:prstGeom>
            <a:blipFill rotWithShape="1">
              <a:blip r:embed="rId17">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
            <p:cNvSpPr/>
            <p:nvPr/>
          </p:nvSpPr>
          <p:spPr>
            <a:xfrm rot="10800000">
              <a:off x="5002313" y="1272526"/>
              <a:ext cx="1427262" cy="178344"/>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
            <p:cNvSpPr txBox="1"/>
            <p:nvPr/>
          </p:nvSpPr>
          <p:spPr>
            <a:xfrm>
              <a:off x="5046899" y="1272526"/>
              <a:ext cx="1382676" cy="178344"/>
            </a:xfrm>
            <a:prstGeom prst="rect">
              <a:avLst/>
            </a:prstGeom>
            <a:noFill/>
            <a:ln>
              <a:noFill/>
            </a:ln>
          </p:spPr>
          <p:txBody>
            <a:bodyPr spcFirstLastPara="1" wrap="square" lIns="7862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Sue Ann Koay</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55" name="Google Shape;155;p1"/>
            <p:cNvSpPr/>
            <p:nvPr/>
          </p:nvSpPr>
          <p:spPr>
            <a:xfrm>
              <a:off x="4913141" y="1272526"/>
              <a:ext cx="178344" cy="178344"/>
            </a:xfrm>
            <a:prstGeom prst="ellipse">
              <a:avLst/>
            </a:prstGeom>
            <a:blipFill rotWithShape="1">
              <a:blip r:embed="rId13">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
            <p:cNvSpPr/>
            <p:nvPr/>
          </p:nvSpPr>
          <p:spPr>
            <a:xfrm rot="10800000">
              <a:off x="5002313" y="1504108"/>
              <a:ext cx="1427262" cy="178344"/>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
            <p:cNvSpPr txBox="1"/>
            <p:nvPr/>
          </p:nvSpPr>
          <p:spPr>
            <a:xfrm>
              <a:off x="5046899" y="1504108"/>
              <a:ext cx="1382676" cy="178344"/>
            </a:xfrm>
            <a:prstGeom prst="rect">
              <a:avLst/>
            </a:prstGeom>
            <a:noFill/>
            <a:ln>
              <a:noFill/>
            </a:ln>
          </p:spPr>
          <p:txBody>
            <a:bodyPr spcFirstLastPara="1" wrap="square" lIns="7862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Lucas Pinto</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
            <p:cNvSpPr/>
            <p:nvPr/>
          </p:nvSpPr>
          <p:spPr>
            <a:xfrm>
              <a:off x="4913141" y="1504108"/>
              <a:ext cx="178344" cy="178344"/>
            </a:xfrm>
            <a:prstGeom prst="ellipse">
              <a:avLst/>
            </a:prstGeom>
            <a:blipFill rotWithShape="1">
              <a:blip r:embed="rId15">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
            <p:cNvSpPr/>
            <p:nvPr/>
          </p:nvSpPr>
          <p:spPr>
            <a:xfrm rot="10800000">
              <a:off x="5002313" y="1735690"/>
              <a:ext cx="1427262" cy="178344"/>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
            <p:cNvSpPr txBox="1"/>
            <p:nvPr/>
          </p:nvSpPr>
          <p:spPr>
            <a:xfrm>
              <a:off x="5046899" y="1735690"/>
              <a:ext cx="1382676" cy="178344"/>
            </a:xfrm>
            <a:prstGeom prst="rect">
              <a:avLst/>
            </a:prstGeom>
            <a:noFill/>
            <a:ln>
              <a:noFill/>
            </a:ln>
          </p:spPr>
          <p:txBody>
            <a:bodyPr spcFirstLastPara="1" wrap="square" lIns="7862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Abigail Russo</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
            <p:cNvSpPr/>
            <p:nvPr/>
          </p:nvSpPr>
          <p:spPr>
            <a:xfrm>
              <a:off x="4913141" y="1735690"/>
              <a:ext cx="178344" cy="178344"/>
            </a:xfrm>
            <a:prstGeom prst="ellipse">
              <a:avLst/>
            </a:prstGeom>
            <a:blipFill rotWithShape="1">
              <a:blip r:embed="rId18">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
            <p:cNvSpPr/>
            <p:nvPr/>
          </p:nvSpPr>
          <p:spPr>
            <a:xfrm rot="10800000">
              <a:off x="5002313" y="1967273"/>
              <a:ext cx="1427262" cy="178344"/>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
            <p:cNvSpPr txBox="1"/>
            <p:nvPr/>
          </p:nvSpPr>
          <p:spPr>
            <a:xfrm>
              <a:off x="5046899" y="1967273"/>
              <a:ext cx="1382676" cy="178344"/>
            </a:xfrm>
            <a:prstGeom prst="rect">
              <a:avLst/>
            </a:prstGeom>
            <a:noFill/>
            <a:ln>
              <a:noFill/>
            </a:ln>
          </p:spPr>
          <p:txBody>
            <a:bodyPr spcFirstLastPara="1" wrap="square" lIns="7862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Manuel Schottdorf</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64" name="Google Shape;164;p1"/>
            <p:cNvSpPr/>
            <p:nvPr/>
          </p:nvSpPr>
          <p:spPr>
            <a:xfrm>
              <a:off x="4913141" y="1967273"/>
              <a:ext cx="178344" cy="178344"/>
            </a:xfrm>
            <a:prstGeom prst="ellipse">
              <a:avLst/>
            </a:prstGeom>
            <a:blipFill rotWithShape="1">
              <a:blip r:embed="rId19">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65" name="Google Shape;165;p1"/>
          <p:cNvGrpSpPr/>
          <p:nvPr/>
        </p:nvGrpSpPr>
        <p:grpSpPr>
          <a:xfrm>
            <a:off x="8438264" y="1377368"/>
            <a:ext cx="1525036" cy="957307"/>
            <a:chOff x="310611" y="601"/>
            <a:chExt cx="1525036" cy="957307"/>
          </a:xfrm>
        </p:grpSpPr>
        <p:sp>
          <p:nvSpPr>
            <p:cNvPr id="166" name="Google Shape;166;p1"/>
            <p:cNvSpPr/>
            <p:nvPr/>
          </p:nvSpPr>
          <p:spPr>
            <a:xfrm rot="10800000">
              <a:off x="408385" y="601"/>
              <a:ext cx="1427262" cy="195547"/>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
            <p:cNvSpPr txBox="1"/>
            <p:nvPr/>
          </p:nvSpPr>
          <p:spPr>
            <a:xfrm>
              <a:off x="457272" y="601"/>
              <a:ext cx="1378375" cy="195547"/>
            </a:xfrm>
            <a:prstGeom prst="rect">
              <a:avLst/>
            </a:prstGeom>
            <a:noFill/>
            <a:ln>
              <a:noFill/>
            </a:ln>
          </p:spPr>
          <p:txBody>
            <a:bodyPr spcFirstLastPara="1" wrap="square" lIns="86225" tIns="34275" rIns="64000" bIns="342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900"/>
                <a:buFont typeface="Calibri"/>
                <a:buNone/>
                <a:tabLst/>
                <a:defRPr/>
              </a:pPr>
              <a:r>
                <a:rPr kumimoji="0" lang="en-US" sz="900" b="0" i="0" u="none" strike="noStrike" kern="0" cap="none" spc="0" normalizeH="0" baseline="0" noProof="0">
                  <a:ln>
                    <a:noFill/>
                  </a:ln>
                  <a:solidFill>
                    <a:srgbClr val="000000"/>
                  </a:solidFill>
                  <a:effectLst/>
                  <a:uLnTx/>
                  <a:uFillTx/>
                  <a:latin typeface="Calibri"/>
                  <a:ea typeface="Calibri"/>
                  <a:cs typeface="Calibri"/>
                  <a:sym typeface="Calibri"/>
                </a:rPr>
                <a:t>Mark Ioffe</a:t>
              </a:r>
              <a:endParaRPr kumimoji="0" sz="9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68" name="Google Shape;168;p1"/>
            <p:cNvSpPr/>
            <p:nvPr/>
          </p:nvSpPr>
          <p:spPr>
            <a:xfrm>
              <a:off x="310611" y="601"/>
              <a:ext cx="195547" cy="195547"/>
            </a:xfrm>
            <a:prstGeom prst="ellipse">
              <a:avLst/>
            </a:prstGeom>
            <a:blipFill rotWithShape="1">
              <a:blip r:embed="rId20">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
            <p:cNvSpPr/>
            <p:nvPr/>
          </p:nvSpPr>
          <p:spPr>
            <a:xfrm rot="10800000">
              <a:off x="408385" y="254521"/>
              <a:ext cx="1427262" cy="195547"/>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
            <p:cNvSpPr txBox="1"/>
            <p:nvPr/>
          </p:nvSpPr>
          <p:spPr>
            <a:xfrm>
              <a:off x="457272" y="254521"/>
              <a:ext cx="1378375" cy="195547"/>
            </a:xfrm>
            <a:prstGeom prst="rect">
              <a:avLst/>
            </a:prstGeom>
            <a:noFill/>
            <a:ln>
              <a:noFill/>
            </a:ln>
          </p:spPr>
          <p:txBody>
            <a:bodyPr spcFirstLastPara="1" wrap="square" lIns="86225" tIns="34275" rIns="64000" bIns="342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900"/>
                <a:buFont typeface="Calibri"/>
                <a:buNone/>
                <a:tabLst/>
                <a:defRPr/>
              </a:pPr>
              <a:r>
                <a:rPr kumimoji="0" lang="en-US" sz="900" b="0" i="0" u="none" strike="noStrike" kern="0" cap="none" spc="0" normalizeH="0" baseline="0" noProof="0">
                  <a:ln>
                    <a:noFill/>
                  </a:ln>
                  <a:solidFill>
                    <a:srgbClr val="000000"/>
                  </a:solidFill>
                  <a:effectLst/>
                  <a:uLnTx/>
                  <a:uFillTx/>
                  <a:latin typeface="Calibri"/>
                  <a:ea typeface="Calibri"/>
                  <a:cs typeface="Calibri"/>
                  <a:sym typeface="Calibri"/>
                </a:rPr>
                <a:t>Alexander Riordan</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
            <p:cNvSpPr/>
            <p:nvPr/>
          </p:nvSpPr>
          <p:spPr>
            <a:xfrm>
              <a:off x="310611" y="254521"/>
              <a:ext cx="195547" cy="195547"/>
            </a:xfrm>
            <a:prstGeom prst="ellipse">
              <a:avLst/>
            </a:prstGeom>
            <a:blipFill rotWithShape="1">
              <a:blip r:embed="rId21">
                <a:alphaModFix/>
              </a:blip>
              <a:stretch>
                <a:fillRect t="-10999" b="-10999"/>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
            <p:cNvSpPr/>
            <p:nvPr/>
          </p:nvSpPr>
          <p:spPr>
            <a:xfrm rot="10800000">
              <a:off x="408385" y="508441"/>
              <a:ext cx="1427262" cy="195547"/>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
            <p:cNvSpPr txBox="1"/>
            <p:nvPr/>
          </p:nvSpPr>
          <p:spPr>
            <a:xfrm>
              <a:off x="457272" y="508441"/>
              <a:ext cx="1378375" cy="195547"/>
            </a:xfrm>
            <a:prstGeom prst="rect">
              <a:avLst/>
            </a:prstGeom>
            <a:noFill/>
            <a:ln>
              <a:noFill/>
            </a:ln>
          </p:spPr>
          <p:txBody>
            <a:bodyPr spcFirstLastPara="1" wrap="square" lIns="86225" tIns="34275" rIns="64000" bIns="342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900"/>
                <a:buFont typeface="Calibri"/>
                <a:buNone/>
                <a:tabLst/>
                <a:defRPr/>
              </a:pPr>
              <a:r>
                <a:rPr kumimoji="0" lang="en-US" sz="900" b="0" i="0" u="none" strike="noStrike" kern="0" cap="none" spc="0" normalizeH="0" baseline="0" noProof="0">
                  <a:ln>
                    <a:noFill/>
                  </a:ln>
                  <a:solidFill>
                    <a:srgbClr val="000000"/>
                  </a:solidFill>
                  <a:effectLst/>
                  <a:uLnTx/>
                  <a:uFillTx/>
                  <a:latin typeface="Calibri"/>
                  <a:ea typeface="Calibri"/>
                  <a:cs typeface="Calibri"/>
                  <a:sym typeface="Calibri"/>
                </a:rPr>
                <a:t>Adrian Wanner</a:t>
              </a:r>
              <a:endParaRPr kumimoji="0" sz="9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74" name="Google Shape;174;p1"/>
            <p:cNvSpPr/>
            <p:nvPr/>
          </p:nvSpPr>
          <p:spPr>
            <a:xfrm>
              <a:off x="310611" y="508441"/>
              <a:ext cx="195547" cy="195547"/>
            </a:xfrm>
            <a:prstGeom prst="ellipse">
              <a:avLst/>
            </a:prstGeom>
            <a:blipFill rotWithShape="1">
              <a:blip r:embed="rId22">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
            <p:cNvSpPr/>
            <p:nvPr/>
          </p:nvSpPr>
          <p:spPr>
            <a:xfrm rot="10800000">
              <a:off x="408385" y="762361"/>
              <a:ext cx="1427262" cy="195547"/>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
            <p:cNvSpPr txBox="1"/>
            <p:nvPr/>
          </p:nvSpPr>
          <p:spPr>
            <a:xfrm>
              <a:off x="457272" y="762361"/>
              <a:ext cx="1378375" cy="195547"/>
            </a:xfrm>
            <a:prstGeom prst="rect">
              <a:avLst/>
            </a:prstGeom>
            <a:noFill/>
            <a:ln>
              <a:noFill/>
            </a:ln>
          </p:spPr>
          <p:txBody>
            <a:bodyPr spcFirstLastPara="1" wrap="square" lIns="86225" tIns="34275" rIns="64000" bIns="342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900"/>
                <a:buFont typeface="Calibri"/>
                <a:buNone/>
                <a:tabLst/>
                <a:defRPr/>
              </a:pPr>
              <a:r>
                <a:rPr kumimoji="0" lang="en-US" sz="900" b="0" i="0" u="none" strike="noStrike" kern="0" cap="none" spc="0" normalizeH="0" baseline="0" noProof="0">
                  <a:ln>
                    <a:noFill/>
                  </a:ln>
                  <a:solidFill>
                    <a:srgbClr val="000000"/>
                  </a:solidFill>
                  <a:effectLst/>
                  <a:uLnTx/>
                  <a:uFillTx/>
                  <a:latin typeface="Calibri"/>
                  <a:ea typeface="Calibri"/>
                  <a:cs typeface="Calibri"/>
                  <a:sym typeface="Calibri"/>
                </a:rPr>
                <a:t>Zhihao Zheng</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
            <p:cNvSpPr/>
            <p:nvPr/>
          </p:nvSpPr>
          <p:spPr>
            <a:xfrm>
              <a:off x="310611" y="762361"/>
              <a:ext cx="195547" cy="195547"/>
            </a:xfrm>
            <a:prstGeom prst="ellipse">
              <a:avLst/>
            </a:prstGeom>
            <a:blipFill rotWithShape="1">
              <a:blip r:embed="rId23">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78" name="Google Shape;178;p1"/>
          <p:cNvGrpSpPr/>
          <p:nvPr/>
        </p:nvGrpSpPr>
        <p:grpSpPr>
          <a:xfrm>
            <a:off x="10245004" y="986382"/>
            <a:ext cx="1522228" cy="1176434"/>
            <a:chOff x="312015" y="991"/>
            <a:chExt cx="1522228" cy="1176434"/>
          </a:xfrm>
        </p:grpSpPr>
        <p:sp>
          <p:nvSpPr>
            <p:cNvPr id="179" name="Google Shape;179;p1"/>
            <p:cNvSpPr/>
            <p:nvPr/>
          </p:nvSpPr>
          <p:spPr>
            <a:xfrm rot="10800000">
              <a:off x="406981" y="991"/>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
            <p:cNvSpPr txBox="1"/>
            <p:nvPr/>
          </p:nvSpPr>
          <p:spPr>
            <a:xfrm>
              <a:off x="454463" y="991"/>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Mikio Aoi</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
            <p:cNvSpPr/>
            <p:nvPr/>
          </p:nvSpPr>
          <p:spPr>
            <a:xfrm>
              <a:off x="312015" y="991"/>
              <a:ext cx="189930" cy="189930"/>
            </a:xfrm>
            <a:prstGeom prst="ellipse">
              <a:avLst/>
            </a:prstGeom>
            <a:blipFill rotWithShape="1">
              <a:blip r:embed="rId24">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
            <p:cNvSpPr/>
            <p:nvPr/>
          </p:nvSpPr>
          <p:spPr>
            <a:xfrm rot="10800000">
              <a:off x="406981" y="247617"/>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
            <p:cNvSpPr txBox="1"/>
            <p:nvPr/>
          </p:nvSpPr>
          <p:spPr>
            <a:xfrm>
              <a:off x="454463" y="247617"/>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Avinash Avinash</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84" name="Google Shape;184;p1"/>
            <p:cNvSpPr/>
            <p:nvPr/>
          </p:nvSpPr>
          <p:spPr>
            <a:xfrm>
              <a:off x="312015" y="247617"/>
              <a:ext cx="189930" cy="189930"/>
            </a:xfrm>
            <a:prstGeom prst="ellipse">
              <a:avLst/>
            </a:prstGeom>
            <a:blipFill rotWithShape="1">
              <a:blip r:embed="rId25">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
            <p:cNvSpPr/>
            <p:nvPr/>
          </p:nvSpPr>
          <p:spPr>
            <a:xfrm rot="10800000">
              <a:off x="406981" y="494243"/>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
            <p:cNvSpPr txBox="1"/>
            <p:nvPr/>
          </p:nvSpPr>
          <p:spPr>
            <a:xfrm>
              <a:off x="454463" y="494243"/>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Brian DePasquale</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87" name="Google Shape;187;p1"/>
            <p:cNvSpPr/>
            <p:nvPr/>
          </p:nvSpPr>
          <p:spPr>
            <a:xfrm>
              <a:off x="312015" y="494243"/>
              <a:ext cx="189930" cy="189930"/>
            </a:xfrm>
            <a:prstGeom prst="ellipse">
              <a:avLst/>
            </a:prstGeom>
            <a:blipFill rotWithShape="1">
              <a:blip r:embed="rId26">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
            <p:cNvSpPr/>
            <p:nvPr/>
          </p:nvSpPr>
          <p:spPr>
            <a:xfrm rot="10800000">
              <a:off x="406981" y="740869"/>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
            <p:cNvSpPr txBox="1"/>
            <p:nvPr/>
          </p:nvSpPr>
          <p:spPr>
            <a:xfrm>
              <a:off x="454463" y="740869"/>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Iris Stone</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
            <p:cNvSpPr/>
            <p:nvPr/>
          </p:nvSpPr>
          <p:spPr>
            <a:xfrm>
              <a:off x="312015" y="740869"/>
              <a:ext cx="189930" cy="189930"/>
            </a:xfrm>
            <a:prstGeom prst="ellipse">
              <a:avLst/>
            </a:prstGeom>
            <a:blipFill rotWithShape="1">
              <a:blip r:embed="rId27">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
            <p:cNvSpPr/>
            <p:nvPr/>
          </p:nvSpPr>
          <p:spPr>
            <a:xfrm rot="10800000">
              <a:off x="406981" y="987495"/>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
            <p:cNvSpPr txBox="1"/>
            <p:nvPr/>
          </p:nvSpPr>
          <p:spPr>
            <a:xfrm>
              <a:off x="454463" y="987495"/>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David Zoltowski</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93" name="Google Shape;193;p1"/>
            <p:cNvSpPr/>
            <p:nvPr/>
          </p:nvSpPr>
          <p:spPr>
            <a:xfrm>
              <a:off x="312015" y="987495"/>
              <a:ext cx="189930" cy="189930"/>
            </a:xfrm>
            <a:prstGeom prst="ellipse">
              <a:avLst/>
            </a:prstGeom>
            <a:blipFill rotWithShape="1">
              <a:blip r:embed="rId28">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4" name="Google Shape;194;p1"/>
          <p:cNvGrpSpPr/>
          <p:nvPr/>
        </p:nvGrpSpPr>
        <p:grpSpPr>
          <a:xfrm>
            <a:off x="6626237" y="891417"/>
            <a:ext cx="1522228" cy="1176434"/>
            <a:chOff x="312015" y="438"/>
            <a:chExt cx="1522228" cy="1176434"/>
          </a:xfrm>
        </p:grpSpPr>
        <p:sp>
          <p:nvSpPr>
            <p:cNvPr id="195" name="Google Shape;195;p1"/>
            <p:cNvSpPr/>
            <p:nvPr/>
          </p:nvSpPr>
          <p:spPr>
            <a:xfrm rot="10800000">
              <a:off x="406981" y="438"/>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
            <p:cNvSpPr txBox="1"/>
            <p:nvPr/>
          </p:nvSpPr>
          <p:spPr>
            <a:xfrm>
              <a:off x="454463" y="438"/>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Scott Bolkan</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
            <p:cNvSpPr/>
            <p:nvPr/>
          </p:nvSpPr>
          <p:spPr>
            <a:xfrm>
              <a:off x="312015" y="438"/>
              <a:ext cx="189930" cy="189930"/>
            </a:xfrm>
            <a:prstGeom prst="ellipse">
              <a:avLst/>
            </a:prstGeom>
            <a:blipFill rotWithShape="1">
              <a:blip r:embed="rId11">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
            <p:cNvSpPr/>
            <p:nvPr/>
          </p:nvSpPr>
          <p:spPr>
            <a:xfrm rot="10800000">
              <a:off x="406981" y="247064"/>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
            <p:cNvSpPr txBox="1"/>
            <p:nvPr/>
          </p:nvSpPr>
          <p:spPr>
            <a:xfrm>
              <a:off x="454463" y="247064"/>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Ryan Cho</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
            <p:cNvSpPr/>
            <p:nvPr/>
          </p:nvSpPr>
          <p:spPr>
            <a:xfrm>
              <a:off x="312015" y="247064"/>
              <a:ext cx="189930" cy="189930"/>
            </a:xfrm>
            <a:prstGeom prst="ellipse">
              <a:avLst/>
            </a:prstGeom>
            <a:blipFill rotWithShape="1">
              <a:blip r:embed="rId29">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
            <p:cNvSpPr/>
            <p:nvPr/>
          </p:nvSpPr>
          <p:spPr>
            <a:xfrm rot="10800000">
              <a:off x="406981" y="493690"/>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
            <p:cNvSpPr txBox="1"/>
            <p:nvPr/>
          </p:nvSpPr>
          <p:spPr>
            <a:xfrm>
              <a:off x="454463" y="493690"/>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Ben Engelhard</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
            <p:cNvSpPr/>
            <p:nvPr/>
          </p:nvSpPr>
          <p:spPr>
            <a:xfrm>
              <a:off x="312015" y="493690"/>
              <a:ext cx="189930" cy="189930"/>
            </a:xfrm>
            <a:prstGeom prst="ellipse">
              <a:avLst/>
            </a:prstGeom>
            <a:blipFill rotWithShape="1">
              <a:blip r:embed="rId12">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
            <p:cNvSpPr/>
            <p:nvPr/>
          </p:nvSpPr>
          <p:spPr>
            <a:xfrm rot="10800000">
              <a:off x="406981" y="740316"/>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
            <p:cNvSpPr txBox="1"/>
            <p:nvPr/>
          </p:nvSpPr>
          <p:spPr>
            <a:xfrm>
              <a:off x="454463" y="740316"/>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Edward Nieh</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06" name="Google Shape;206;p1"/>
            <p:cNvSpPr/>
            <p:nvPr/>
          </p:nvSpPr>
          <p:spPr>
            <a:xfrm>
              <a:off x="312015" y="740316"/>
              <a:ext cx="189930" cy="189930"/>
            </a:xfrm>
            <a:prstGeom prst="ellipse">
              <a:avLst/>
            </a:prstGeom>
            <a:blipFill rotWithShape="1">
              <a:blip r:embed="rId14">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
            <p:cNvSpPr/>
            <p:nvPr/>
          </p:nvSpPr>
          <p:spPr>
            <a:xfrm rot="10800000">
              <a:off x="406981" y="986942"/>
              <a:ext cx="1427262" cy="189930"/>
            </a:xfrm>
            <a:prstGeom prst="homePlate">
              <a:avLst>
                <a:gd name="adj" fmla="val 50000"/>
              </a:avLst>
            </a:prstGeom>
            <a:solidFill>
              <a:schemeClr val="lt1"/>
            </a:solid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
            <p:cNvSpPr txBox="1"/>
            <p:nvPr/>
          </p:nvSpPr>
          <p:spPr>
            <a:xfrm>
              <a:off x="454463" y="986942"/>
              <a:ext cx="1379780" cy="189930"/>
            </a:xfrm>
            <a:prstGeom prst="rect">
              <a:avLst/>
            </a:prstGeom>
            <a:noFill/>
            <a:ln>
              <a:noFill/>
            </a:ln>
          </p:spPr>
          <p:txBody>
            <a:bodyPr spcFirstLastPara="1" wrap="square" lIns="8375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Marlies Oostland</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09" name="Google Shape;209;p1"/>
            <p:cNvSpPr/>
            <p:nvPr/>
          </p:nvSpPr>
          <p:spPr>
            <a:xfrm>
              <a:off x="312015" y="986942"/>
              <a:ext cx="189930" cy="189930"/>
            </a:xfrm>
            <a:prstGeom prst="ellipse">
              <a:avLst/>
            </a:prstGeom>
            <a:blipFill rotWithShape="1">
              <a:blip r:embed="rId30">
                <a:alphaModFix/>
              </a:blip>
              <a:stretch>
                <a:fillRect/>
              </a:stretch>
            </a:blipFill>
            <a:ln w="12700" cap="flat" cmpd="sng">
              <a:solidFill>
                <a:srgbClr val="3D4B5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 name="Google Shape;210;p1"/>
          <p:cNvGrpSpPr/>
          <p:nvPr/>
        </p:nvGrpSpPr>
        <p:grpSpPr>
          <a:xfrm>
            <a:off x="8661123" y="4273958"/>
            <a:ext cx="1529604" cy="846061"/>
            <a:chOff x="316184" y="384"/>
            <a:chExt cx="1529604" cy="846061"/>
          </a:xfrm>
        </p:grpSpPr>
        <p:sp>
          <p:nvSpPr>
            <p:cNvPr id="211" name="Google Shape;211;p1"/>
            <p:cNvSpPr/>
            <p:nvPr/>
          </p:nvSpPr>
          <p:spPr>
            <a:xfrm rot="10800000">
              <a:off x="418526" y="10807"/>
              <a:ext cx="1427262" cy="173254"/>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
            <p:cNvSpPr txBox="1"/>
            <p:nvPr/>
          </p:nvSpPr>
          <p:spPr>
            <a:xfrm>
              <a:off x="461839" y="10807"/>
              <a:ext cx="1383949" cy="173254"/>
            </a:xfrm>
            <a:prstGeom prst="rect">
              <a:avLst/>
            </a:prstGeom>
            <a:noFill/>
            <a:ln>
              <a:noFill/>
            </a:ln>
          </p:spPr>
          <p:txBody>
            <a:bodyPr spcFirstLastPara="1" wrap="square" lIns="7640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Zahra Dhanerawala</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13" name="Google Shape;213;p1"/>
            <p:cNvSpPr/>
            <p:nvPr/>
          </p:nvSpPr>
          <p:spPr>
            <a:xfrm>
              <a:off x="316184" y="384"/>
              <a:ext cx="173254" cy="173254"/>
            </a:xfrm>
            <a:prstGeom prst="ellipse">
              <a:avLst/>
            </a:prstGeom>
            <a:blipFill rotWithShape="1">
              <a:blip r:embed="rId31">
                <a:alphaModFix/>
              </a:blip>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
            <p:cNvSpPr/>
            <p:nvPr/>
          </p:nvSpPr>
          <p:spPr>
            <a:xfrm rot="10800000">
              <a:off x="402812" y="224653"/>
              <a:ext cx="1427262" cy="173254"/>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
            <p:cNvSpPr txBox="1"/>
            <p:nvPr/>
          </p:nvSpPr>
          <p:spPr>
            <a:xfrm>
              <a:off x="446125" y="224653"/>
              <a:ext cx="1383949" cy="173254"/>
            </a:xfrm>
            <a:prstGeom prst="rect">
              <a:avLst/>
            </a:prstGeom>
            <a:noFill/>
            <a:ln>
              <a:noFill/>
            </a:ln>
          </p:spPr>
          <p:txBody>
            <a:bodyPr spcFirstLastPara="1" wrap="square" lIns="7640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John D'Uva</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16" name="Google Shape;216;p1"/>
            <p:cNvSpPr/>
            <p:nvPr/>
          </p:nvSpPr>
          <p:spPr>
            <a:xfrm>
              <a:off x="316184" y="224653"/>
              <a:ext cx="173254" cy="173254"/>
            </a:xfrm>
            <a:prstGeom prst="ellipse">
              <a:avLst/>
            </a:prstGeom>
            <a:blipFill rotWithShape="1">
              <a:blip r:embed="rId32">
                <a:alphaModFix/>
              </a:blip>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
            <p:cNvSpPr/>
            <p:nvPr/>
          </p:nvSpPr>
          <p:spPr>
            <a:xfrm rot="10800000">
              <a:off x="402812" y="448922"/>
              <a:ext cx="1427262" cy="173254"/>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
            <p:cNvSpPr txBox="1"/>
            <p:nvPr/>
          </p:nvSpPr>
          <p:spPr>
            <a:xfrm>
              <a:off x="446125" y="448922"/>
              <a:ext cx="1383949" cy="173254"/>
            </a:xfrm>
            <a:prstGeom prst="rect">
              <a:avLst/>
            </a:prstGeom>
            <a:noFill/>
            <a:ln>
              <a:noFill/>
            </a:ln>
          </p:spPr>
          <p:txBody>
            <a:bodyPr spcFirstLastPara="1" wrap="square" lIns="7640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Austin Hoag</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
            <p:cNvSpPr/>
            <p:nvPr/>
          </p:nvSpPr>
          <p:spPr>
            <a:xfrm>
              <a:off x="316184" y="448922"/>
              <a:ext cx="173254" cy="173254"/>
            </a:xfrm>
            <a:prstGeom prst="ellipse">
              <a:avLst/>
            </a:prstGeom>
            <a:blipFill rotWithShape="1">
              <a:blip r:embed="rId33">
                <a:alphaModFix/>
              </a:blip>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
            <p:cNvSpPr/>
            <p:nvPr/>
          </p:nvSpPr>
          <p:spPr>
            <a:xfrm rot="10800000">
              <a:off x="402812" y="673191"/>
              <a:ext cx="1427262" cy="173254"/>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
            <p:cNvSpPr txBox="1"/>
            <p:nvPr/>
          </p:nvSpPr>
          <p:spPr>
            <a:xfrm>
              <a:off x="446125" y="673191"/>
              <a:ext cx="1383949" cy="173254"/>
            </a:xfrm>
            <a:prstGeom prst="rect">
              <a:avLst/>
            </a:prstGeom>
            <a:noFill/>
            <a:ln>
              <a:noFill/>
            </a:ln>
          </p:spPr>
          <p:txBody>
            <a:bodyPr spcFirstLastPara="1" wrap="square" lIns="76400"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Kelly Seagraves</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
            <p:cNvSpPr/>
            <p:nvPr/>
          </p:nvSpPr>
          <p:spPr>
            <a:xfrm>
              <a:off x="316184" y="673191"/>
              <a:ext cx="173254" cy="173254"/>
            </a:xfrm>
            <a:prstGeom prst="ellipse">
              <a:avLst/>
            </a:prstGeom>
            <a:blipFill rotWithShape="1">
              <a:blip r:embed="rId34">
                <a:alphaModFix/>
              </a:blip>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 name="Google Shape;223;p1"/>
          <p:cNvGrpSpPr/>
          <p:nvPr/>
        </p:nvGrpSpPr>
        <p:grpSpPr>
          <a:xfrm>
            <a:off x="3800176" y="4915835"/>
            <a:ext cx="1519192" cy="183860"/>
            <a:chOff x="313533" y="0"/>
            <a:chExt cx="1519192" cy="183860"/>
          </a:xfrm>
        </p:grpSpPr>
        <p:sp>
          <p:nvSpPr>
            <p:cNvPr id="224" name="Google Shape;224;p1"/>
            <p:cNvSpPr/>
            <p:nvPr/>
          </p:nvSpPr>
          <p:spPr>
            <a:xfrm rot="10800000">
              <a:off x="405463" y="0"/>
              <a:ext cx="1427262" cy="183860"/>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
            <p:cNvSpPr txBox="1"/>
            <p:nvPr/>
          </p:nvSpPr>
          <p:spPr>
            <a:xfrm>
              <a:off x="451428" y="0"/>
              <a:ext cx="1381297" cy="183860"/>
            </a:xfrm>
            <a:prstGeom prst="rect">
              <a:avLst/>
            </a:prstGeom>
            <a:noFill/>
            <a:ln>
              <a:noFill/>
            </a:ln>
          </p:spPr>
          <p:txBody>
            <a:bodyPr spcFirstLastPara="1" wrap="square" lIns="8107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Brigitte Stark</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
            <p:cNvSpPr/>
            <p:nvPr/>
          </p:nvSpPr>
          <p:spPr>
            <a:xfrm>
              <a:off x="313533" y="0"/>
              <a:ext cx="183860" cy="183860"/>
            </a:xfrm>
            <a:prstGeom prst="ellipse">
              <a:avLst/>
            </a:prstGeom>
            <a:blipFill rotWithShape="1">
              <a:blip r:embed="rId35">
                <a:alphaModFix/>
              </a:blip>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 name="Google Shape;227;p1"/>
          <p:cNvGrpSpPr/>
          <p:nvPr/>
        </p:nvGrpSpPr>
        <p:grpSpPr>
          <a:xfrm>
            <a:off x="10201962" y="4988941"/>
            <a:ext cx="1519192" cy="183860"/>
            <a:chOff x="313533" y="0"/>
            <a:chExt cx="1519192" cy="183860"/>
          </a:xfrm>
        </p:grpSpPr>
        <p:sp>
          <p:nvSpPr>
            <p:cNvPr id="228" name="Google Shape;228;p1"/>
            <p:cNvSpPr/>
            <p:nvPr/>
          </p:nvSpPr>
          <p:spPr>
            <a:xfrm rot="10800000">
              <a:off x="405463" y="0"/>
              <a:ext cx="1427262" cy="183860"/>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
            <p:cNvSpPr txBox="1"/>
            <p:nvPr/>
          </p:nvSpPr>
          <p:spPr>
            <a:xfrm>
              <a:off x="451428" y="0"/>
              <a:ext cx="1381297" cy="183860"/>
            </a:xfrm>
            <a:prstGeom prst="rect">
              <a:avLst/>
            </a:prstGeom>
            <a:noFill/>
            <a:ln>
              <a:noFill/>
            </a:ln>
          </p:spPr>
          <p:txBody>
            <a:bodyPr spcFirstLastPara="1" wrap="square" lIns="8107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Stephan </a:t>
              </a:r>
              <a:r>
                <a:rPr kumimoji="0" lang="en-US" sz="800" b="0" i="0" u="none" strike="noStrike" kern="0" cap="none" spc="0" normalizeH="0" baseline="0" noProof="0" dirty="0" err="1">
                  <a:ln>
                    <a:noFill/>
                  </a:ln>
                  <a:solidFill>
                    <a:srgbClr val="000000"/>
                  </a:solidFill>
                  <a:effectLst/>
                  <a:uLnTx/>
                  <a:uFillTx/>
                  <a:latin typeface="Calibri"/>
                  <a:ea typeface="Calibri"/>
                  <a:cs typeface="Calibri"/>
                  <a:sym typeface="Calibri"/>
                </a:rPr>
                <a:t>Thiberge</a:t>
              </a:r>
              <a:endParaRPr kumimoji="0" sz="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230" name="Google Shape;230;p1"/>
            <p:cNvSpPr/>
            <p:nvPr/>
          </p:nvSpPr>
          <p:spPr>
            <a:xfrm>
              <a:off x="313533" y="0"/>
              <a:ext cx="183860" cy="183860"/>
            </a:xfrm>
            <a:prstGeom prst="ellipse">
              <a:avLst/>
            </a:prstGeom>
            <a:blipFill rotWithShape="1">
              <a:blip r:embed="rId36">
                <a:alphaModFix/>
              </a:blip>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 name="Google Shape;231;p1"/>
          <p:cNvGrpSpPr/>
          <p:nvPr/>
        </p:nvGrpSpPr>
        <p:grpSpPr>
          <a:xfrm>
            <a:off x="5480004" y="4725570"/>
            <a:ext cx="1514104" cy="384815"/>
            <a:chOff x="316077" y="47"/>
            <a:chExt cx="1514104" cy="390792"/>
          </a:xfrm>
        </p:grpSpPr>
        <p:sp>
          <p:nvSpPr>
            <p:cNvPr id="232" name="Google Shape;232;p1"/>
            <p:cNvSpPr/>
            <p:nvPr/>
          </p:nvSpPr>
          <p:spPr>
            <a:xfrm rot="10800000">
              <a:off x="402919" y="47"/>
              <a:ext cx="1427262" cy="173685"/>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
            <p:cNvSpPr txBox="1"/>
            <p:nvPr/>
          </p:nvSpPr>
          <p:spPr>
            <a:xfrm>
              <a:off x="446340" y="47"/>
              <a:ext cx="1383841" cy="173685"/>
            </a:xfrm>
            <a:prstGeom prst="rect">
              <a:avLst/>
            </a:prstGeom>
            <a:noFill/>
            <a:ln>
              <a:noFill/>
            </a:ln>
          </p:spPr>
          <p:txBody>
            <a:bodyPr spcFirstLastPara="1" wrap="square" lIns="7657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dirty="0">
                  <a:ln>
                    <a:noFill/>
                  </a:ln>
                  <a:solidFill>
                    <a:srgbClr val="000000"/>
                  </a:solidFill>
                  <a:effectLst/>
                  <a:uLnTx/>
                  <a:uFillTx/>
                  <a:latin typeface="Calibri"/>
                  <a:ea typeface="Calibri"/>
                  <a:cs typeface="Calibri"/>
                  <a:sym typeface="Calibri"/>
                </a:rPr>
                <a:t>Austin Hoag</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
            <p:cNvSpPr/>
            <p:nvPr/>
          </p:nvSpPr>
          <p:spPr>
            <a:xfrm>
              <a:off x="316077" y="47"/>
              <a:ext cx="173685" cy="173685"/>
            </a:xfrm>
            <a:prstGeom prst="ellipse">
              <a:avLst/>
            </a:prstGeom>
            <a:blipFill rotWithShape="1">
              <a:blip r:embed="rId37"/>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
            <p:cNvSpPr/>
            <p:nvPr/>
          </p:nvSpPr>
          <p:spPr>
            <a:xfrm rot="10800000">
              <a:off x="402919" y="217154"/>
              <a:ext cx="1427262" cy="173685"/>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
            <p:cNvSpPr txBox="1"/>
            <p:nvPr/>
          </p:nvSpPr>
          <p:spPr>
            <a:xfrm>
              <a:off x="446340" y="217154"/>
              <a:ext cx="1383841" cy="173685"/>
            </a:xfrm>
            <a:prstGeom prst="rect">
              <a:avLst/>
            </a:prstGeom>
            <a:noFill/>
            <a:ln>
              <a:noFill/>
            </a:ln>
          </p:spPr>
          <p:txBody>
            <a:bodyPr spcFirstLastPara="1" wrap="square" lIns="7657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Manuel Schottdorf</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37" name="Google Shape;237;p1"/>
            <p:cNvSpPr/>
            <p:nvPr/>
          </p:nvSpPr>
          <p:spPr>
            <a:xfrm>
              <a:off x="316077" y="217154"/>
              <a:ext cx="173685" cy="173685"/>
            </a:xfrm>
            <a:prstGeom prst="ellipse">
              <a:avLst/>
            </a:prstGeom>
            <a:blipFill rotWithShape="1">
              <a:blip r:embed="rId38"/>
              <a:stretch>
                <a:fillRect/>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8" name="Google Shape;238;p1"/>
          <p:cNvGrpSpPr/>
          <p:nvPr/>
        </p:nvGrpSpPr>
        <p:grpSpPr>
          <a:xfrm>
            <a:off x="7065830" y="4706620"/>
            <a:ext cx="1514104" cy="390792"/>
            <a:chOff x="316077" y="47"/>
            <a:chExt cx="1514104" cy="390792"/>
          </a:xfrm>
        </p:grpSpPr>
        <p:sp>
          <p:nvSpPr>
            <p:cNvPr id="239" name="Google Shape;239;p1"/>
            <p:cNvSpPr/>
            <p:nvPr/>
          </p:nvSpPr>
          <p:spPr>
            <a:xfrm rot="10800000">
              <a:off x="402919" y="47"/>
              <a:ext cx="1427262" cy="173685"/>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
            <p:cNvSpPr txBox="1"/>
            <p:nvPr/>
          </p:nvSpPr>
          <p:spPr>
            <a:xfrm>
              <a:off x="446340" y="47"/>
              <a:ext cx="1383841" cy="173685"/>
            </a:xfrm>
            <a:prstGeom prst="rect">
              <a:avLst/>
            </a:prstGeom>
            <a:noFill/>
            <a:ln>
              <a:noFill/>
            </a:ln>
          </p:spPr>
          <p:txBody>
            <a:bodyPr spcFirstLastPara="1" wrap="square" lIns="7657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Sue Ann Koay</a:t>
              </a:r>
              <a:endParaRPr kumimoji="0" sz="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41" name="Google Shape;241;p1"/>
            <p:cNvSpPr/>
            <p:nvPr/>
          </p:nvSpPr>
          <p:spPr>
            <a:xfrm>
              <a:off x="316077" y="47"/>
              <a:ext cx="173685" cy="173685"/>
            </a:xfrm>
            <a:prstGeom prst="ellipse">
              <a:avLst/>
            </a:prstGeom>
            <a:blipFill rotWithShape="1">
              <a:blip r:embed="rId39">
                <a:alphaModFix/>
              </a:blip>
              <a:stretch>
                <a:fillRect t="-16997" b="-16998"/>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
            <p:cNvSpPr/>
            <p:nvPr/>
          </p:nvSpPr>
          <p:spPr>
            <a:xfrm rot="10800000">
              <a:off x="402919" y="217154"/>
              <a:ext cx="1427262" cy="173685"/>
            </a:xfrm>
            <a:prstGeom prst="homePlate">
              <a:avLst>
                <a:gd name="adj" fmla="val 50000"/>
              </a:avLst>
            </a:prstGeom>
            <a:solidFill>
              <a:schemeClr val="lt1"/>
            </a:solid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
            <p:cNvSpPr txBox="1"/>
            <p:nvPr/>
          </p:nvSpPr>
          <p:spPr>
            <a:xfrm>
              <a:off x="446340" y="217154"/>
              <a:ext cx="1383841" cy="173685"/>
            </a:xfrm>
            <a:prstGeom prst="rect">
              <a:avLst/>
            </a:prstGeom>
            <a:noFill/>
            <a:ln>
              <a:noFill/>
            </a:ln>
          </p:spPr>
          <p:txBody>
            <a:bodyPr spcFirstLastPara="1" wrap="square" lIns="76575" tIns="30475" rIns="56875" bIns="304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800"/>
                <a:buFont typeface="Calibri"/>
                <a:buNone/>
                <a:tabLst/>
                <a:defRPr/>
              </a:pPr>
              <a:r>
                <a:rPr kumimoji="0" lang="en-US" sz="800" b="0" i="0" u="none" strike="noStrike" kern="0" cap="none" spc="0" normalizeH="0" baseline="0" noProof="0">
                  <a:ln>
                    <a:noFill/>
                  </a:ln>
                  <a:solidFill>
                    <a:srgbClr val="000000"/>
                  </a:solidFill>
                  <a:effectLst/>
                  <a:uLnTx/>
                  <a:uFillTx/>
                  <a:latin typeface="Calibri"/>
                  <a:ea typeface="Calibri"/>
                  <a:cs typeface="Calibri"/>
                  <a:sym typeface="Calibri"/>
                </a:rPr>
                <a:t>Lucas Pinto</a:t>
              </a: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
            <p:cNvSpPr/>
            <p:nvPr/>
          </p:nvSpPr>
          <p:spPr>
            <a:xfrm>
              <a:off x="316077" y="217154"/>
              <a:ext cx="173685" cy="173685"/>
            </a:xfrm>
            <a:prstGeom prst="ellipse">
              <a:avLst/>
            </a:prstGeom>
            <a:blipFill rotWithShape="1">
              <a:blip r:embed="rId40">
                <a:alphaModFix/>
              </a:blip>
              <a:stretch>
                <a:fillRect t="-12999" b="-12999"/>
              </a:stretch>
            </a:blipFill>
            <a:ln w="12700" cap="flat" cmpd="sng">
              <a:solidFill>
                <a:srgbClr val="659C4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1457102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Shape 54"/>
          <p:cNvPicPr preferRelativeResize="0">
            <a:picLocks noChangeAspect="1"/>
          </p:cNvPicPr>
          <p:nvPr/>
        </p:nvPicPr>
        <p:blipFill>
          <a:blip r:embed="rId3">
            <a:alphaModFix/>
          </a:blip>
          <a:stretch>
            <a:fillRect/>
          </a:stretch>
        </p:blipFill>
        <p:spPr>
          <a:xfrm>
            <a:off x="441320" y="1451908"/>
            <a:ext cx="6322674" cy="2271159"/>
          </a:xfrm>
          <a:prstGeom prst="rect">
            <a:avLst/>
          </a:prstGeom>
          <a:noFill/>
          <a:ln>
            <a:noFill/>
          </a:ln>
        </p:spPr>
      </p:pic>
      <p:pic>
        <p:nvPicPr>
          <p:cNvPr id="55" name="Shape 55"/>
          <p:cNvPicPr preferRelativeResize="0">
            <a:picLocks noChangeAspect="1"/>
          </p:cNvPicPr>
          <p:nvPr/>
        </p:nvPicPr>
        <p:blipFill>
          <a:blip r:embed="rId4">
            <a:alphaModFix/>
          </a:blip>
          <a:stretch>
            <a:fillRect/>
          </a:stretch>
        </p:blipFill>
        <p:spPr>
          <a:xfrm>
            <a:off x="7950168" y="1418099"/>
            <a:ext cx="2734882" cy="2572800"/>
          </a:xfrm>
          <a:prstGeom prst="rect">
            <a:avLst/>
          </a:prstGeom>
          <a:noFill/>
          <a:ln>
            <a:noFill/>
          </a:ln>
        </p:spPr>
      </p:pic>
      <p:sp>
        <p:nvSpPr>
          <p:cNvPr id="59" name="Shape 59"/>
          <p:cNvSpPr txBox="1"/>
          <p:nvPr/>
        </p:nvSpPr>
        <p:spPr>
          <a:xfrm>
            <a:off x="6862737" y="923231"/>
            <a:ext cx="4442524" cy="476100"/>
          </a:xfrm>
          <a:prstGeom prst="rect">
            <a:avLst/>
          </a:prstGeom>
          <a:noFill/>
          <a:ln>
            <a:noFill/>
          </a:ln>
        </p:spPr>
        <p:txBody>
          <a:bodyPr spcFirstLastPara="1" wrap="square" lIns="91425" tIns="91425" rIns="91425" bIns="91425" anchor="t" anchorCtr="0">
            <a:noAutofit/>
          </a:bodyPr>
          <a:lstStyle/>
          <a:p>
            <a:pPr algn="ctr" fontAlgn="base"/>
            <a:r>
              <a:rPr lang="en" dirty="0">
                <a:solidFill>
                  <a:srgbClr val="000000"/>
                </a:solidFill>
                <a:latin typeface="Arial"/>
              </a:rPr>
              <a:t>Inactivation </a:t>
            </a:r>
            <a:r>
              <a:rPr lang="en-US" dirty="0">
                <a:solidFill>
                  <a:srgbClr val="000000"/>
                </a:solidFill>
                <a:latin typeface="Arial"/>
              </a:rPr>
              <a:t>of crus I </a:t>
            </a:r>
            <a:r>
              <a:rPr lang="en" dirty="0">
                <a:solidFill>
                  <a:srgbClr val="000000"/>
                </a:solidFill>
                <a:latin typeface="Arial"/>
              </a:rPr>
              <a:t>reduces accuracy</a:t>
            </a:r>
            <a:endParaRPr dirty="0">
              <a:solidFill>
                <a:srgbClr val="000000"/>
              </a:solidFill>
              <a:latin typeface="Arial"/>
            </a:endParaRPr>
          </a:p>
        </p:txBody>
      </p:sp>
      <p:sp>
        <p:nvSpPr>
          <p:cNvPr id="2" name="TextBox 1"/>
          <p:cNvSpPr txBox="1"/>
          <p:nvPr/>
        </p:nvSpPr>
        <p:spPr>
          <a:xfrm>
            <a:off x="3028121" y="6172200"/>
            <a:ext cx="7471747" cy="369332"/>
          </a:xfrm>
          <a:prstGeom prst="rect">
            <a:avLst/>
          </a:prstGeom>
          <a:noFill/>
        </p:spPr>
        <p:txBody>
          <a:bodyPr wrap="square" rtlCol="0">
            <a:spAutoFit/>
          </a:bodyPr>
          <a:lstStyle/>
          <a:p>
            <a:pPr algn="r" fontAlgn="base">
              <a:spcBef>
                <a:spcPct val="0"/>
              </a:spcBef>
              <a:spcAft>
                <a:spcPct val="0"/>
              </a:spcAft>
            </a:pPr>
            <a:r>
              <a:rPr lang="en-US" dirty="0" err="1">
                <a:solidFill>
                  <a:srgbClr val="000000"/>
                </a:solidFill>
                <a:latin typeface="Arial" charset="0"/>
              </a:rPr>
              <a:t>Deverett</a:t>
            </a:r>
            <a:r>
              <a:rPr lang="en-US" dirty="0">
                <a:solidFill>
                  <a:srgbClr val="000000"/>
                </a:solidFill>
                <a:latin typeface="Arial" charset="0"/>
              </a:rPr>
              <a:t>, </a:t>
            </a:r>
            <a:r>
              <a:rPr lang="en-US" dirty="0" err="1">
                <a:solidFill>
                  <a:srgbClr val="000000"/>
                </a:solidFill>
                <a:latin typeface="Arial" charset="0"/>
              </a:rPr>
              <a:t>Koay</a:t>
            </a:r>
            <a:r>
              <a:rPr lang="en-US" dirty="0">
                <a:solidFill>
                  <a:srgbClr val="000000"/>
                </a:solidFill>
                <a:latin typeface="Arial" charset="0"/>
              </a:rPr>
              <a:t>, </a:t>
            </a:r>
            <a:r>
              <a:rPr lang="en-US" dirty="0" err="1">
                <a:solidFill>
                  <a:srgbClr val="000000"/>
                </a:solidFill>
                <a:latin typeface="Arial" charset="0"/>
              </a:rPr>
              <a:t>Oostland</a:t>
            </a:r>
            <a:r>
              <a:rPr lang="en-US" dirty="0">
                <a:solidFill>
                  <a:srgbClr val="000000"/>
                </a:solidFill>
                <a:latin typeface="Arial" charset="0"/>
              </a:rPr>
              <a:t> &amp; Wang (2018) </a:t>
            </a:r>
            <a:r>
              <a:rPr lang="en-US" i="1" dirty="0" err="1">
                <a:solidFill>
                  <a:srgbClr val="000000"/>
                </a:solidFill>
                <a:latin typeface="Arial" charset="0"/>
              </a:rPr>
              <a:t>eLife</a:t>
            </a:r>
            <a:endParaRPr lang="en-US" i="1" dirty="0">
              <a:solidFill>
                <a:srgbClr val="000000"/>
              </a:solidFill>
              <a:latin typeface="Arial" charset="0"/>
            </a:endParaRPr>
          </a:p>
        </p:txBody>
      </p:sp>
      <p:sp>
        <p:nvSpPr>
          <p:cNvPr id="3" name="TextBox 2"/>
          <p:cNvSpPr txBox="1"/>
          <p:nvPr/>
        </p:nvSpPr>
        <p:spPr>
          <a:xfrm>
            <a:off x="2042477" y="331114"/>
            <a:ext cx="8134023" cy="523220"/>
          </a:xfrm>
          <a:prstGeom prst="rect">
            <a:avLst/>
          </a:prstGeom>
          <a:noFill/>
        </p:spPr>
        <p:txBody>
          <a:bodyPr wrap="none" rtlCol="0">
            <a:spAutoFit/>
          </a:bodyPr>
          <a:lstStyle/>
          <a:p>
            <a:pPr algn="ctr" fontAlgn="base">
              <a:spcBef>
                <a:spcPct val="0"/>
              </a:spcBef>
              <a:spcAft>
                <a:spcPct val="0"/>
              </a:spcAft>
            </a:pPr>
            <a:r>
              <a:rPr lang="en-US" sz="2800" b="1" dirty="0">
                <a:solidFill>
                  <a:srgbClr val="000000"/>
                </a:solidFill>
                <a:latin typeface="Calibri" panose="020F0502020204030204" pitchFamily="34" charset="0"/>
                <a:cs typeface="Calibri" panose="020F0502020204030204" pitchFamily="34" charset="0"/>
              </a:rPr>
              <a:t>A cerebellum-dependent evidence-accumulation task</a:t>
            </a:r>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1" y="4270512"/>
            <a:ext cx="5155703" cy="17702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descr="brain_cogs_on_white_brain_cogs_on_white.png">
            <a:extLst>
              <a:ext uri="{FF2B5EF4-FFF2-40B4-BE49-F238E27FC236}">
                <a16:creationId xmlns:a16="http://schemas.microsoft.com/office/drawing/2014/main" id="{158C3353-9936-49C1-B67D-B284D67F590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1520" y="5000868"/>
            <a:ext cx="2593975" cy="1540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771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Deverett_2018_whiskerpufftas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92866" y="42981"/>
            <a:ext cx="11196769" cy="6298184"/>
          </a:xfrm>
          <a:prstGeom prst="rect">
            <a:avLst/>
          </a:prstGeom>
        </p:spPr>
      </p:pic>
      <p:sp>
        <p:nvSpPr>
          <p:cNvPr id="6" name="TextBox 5"/>
          <p:cNvSpPr txBox="1"/>
          <p:nvPr/>
        </p:nvSpPr>
        <p:spPr>
          <a:xfrm>
            <a:off x="7297835" y="6447603"/>
            <a:ext cx="4106252" cy="369332"/>
          </a:xfrm>
          <a:prstGeom prst="rect">
            <a:avLst/>
          </a:prstGeom>
          <a:noFill/>
        </p:spPr>
        <p:txBody>
          <a:bodyPr wrap="none" rtlCol="0">
            <a:spAutoFit/>
          </a:bodyPr>
          <a:lstStyle/>
          <a:p>
            <a:r>
              <a:rPr lang="en-US" dirty="0" err="1">
                <a:solidFill>
                  <a:schemeClr val="bg1"/>
                </a:solidFill>
                <a:latin typeface="+mj-lt"/>
              </a:rPr>
              <a:t>Deverett</a:t>
            </a:r>
            <a:r>
              <a:rPr lang="en-US" dirty="0">
                <a:solidFill>
                  <a:schemeClr val="bg1"/>
                </a:solidFill>
                <a:latin typeface="+mj-lt"/>
              </a:rPr>
              <a:t>, </a:t>
            </a:r>
            <a:r>
              <a:rPr lang="en-US" dirty="0" err="1">
                <a:solidFill>
                  <a:schemeClr val="bg1"/>
                </a:solidFill>
                <a:latin typeface="+mj-lt"/>
              </a:rPr>
              <a:t>Koay</a:t>
            </a:r>
            <a:r>
              <a:rPr lang="en-US" dirty="0">
                <a:solidFill>
                  <a:schemeClr val="bg1"/>
                </a:solidFill>
                <a:latin typeface="+mj-lt"/>
              </a:rPr>
              <a:t>, </a:t>
            </a:r>
            <a:r>
              <a:rPr lang="en-US" dirty="0" err="1">
                <a:solidFill>
                  <a:schemeClr val="bg1"/>
                </a:solidFill>
                <a:latin typeface="+mj-lt"/>
              </a:rPr>
              <a:t>Oostland</a:t>
            </a:r>
            <a:r>
              <a:rPr lang="en-US" dirty="0">
                <a:solidFill>
                  <a:schemeClr val="bg1"/>
                </a:solidFill>
                <a:latin typeface="+mj-lt"/>
              </a:rPr>
              <a:t> and Wang (2018)</a:t>
            </a:r>
          </a:p>
        </p:txBody>
      </p:sp>
    </p:spTree>
    <p:extLst>
      <p:ext uri="{BB962C8B-B14F-4D97-AF65-F5344CB8AC3E}">
        <p14:creationId xmlns:p14="http://schemas.microsoft.com/office/powerpoint/2010/main" val="282709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8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repeatCount="indefinite" fill="hold" display="0">
                  <p:stCondLst>
                    <p:cond delay="indefinite"/>
                  </p:stCondLst>
                </p:cTn>
                <p:tgtEl>
                  <p:spTgt spid="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838200" y="365125"/>
            <a:ext cx="10515600" cy="491523"/>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latin typeface="+mn-lt"/>
              </a:rPr>
              <a:t>Neural correlates of accumulating evidence are widespread (though why?)</a:t>
            </a:r>
          </a:p>
        </p:txBody>
      </p:sp>
      <p:cxnSp>
        <p:nvCxnSpPr>
          <p:cNvPr id="5" name="Straight Connector 4"/>
          <p:cNvCxnSpPr/>
          <p:nvPr/>
        </p:nvCxnSpPr>
        <p:spPr>
          <a:xfrm>
            <a:off x="889000" y="839993"/>
            <a:ext cx="10464800" cy="0"/>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1200277" y="1486757"/>
            <a:ext cx="4581181" cy="461665"/>
          </a:xfrm>
          <a:prstGeom prst="rect">
            <a:avLst/>
          </a:prstGeom>
          <a:noFill/>
        </p:spPr>
        <p:txBody>
          <a:bodyPr wrap="square" rtlCol="0">
            <a:spAutoFit/>
          </a:bodyPr>
          <a:lstStyle/>
          <a:p>
            <a:r>
              <a:rPr lang="en-US" sz="2400">
                <a:latin typeface="+mj-lt"/>
              </a:rPr>
              <a:t>Cerebellum</a:t>
            </a:r>
            <a:endParaRPr lang="en-US" sz="2400" dirty="0">
              <a:latin typeface="+mj-lt"/>
            </a:endParaRP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t="5287" r="49659" b="66692"/>
          <a:stretch/>
        </p:blipFill>
        <p:spPr>
          <a:xfrm>
            <a:off x="4243298" y="2094461"/>
            <a:ext cx="3728516" cy="2688373"/>
          </a:xfrm>
          <a:prstGeom prst="rect">
            <a:avLst/>
          </a:prstGeom>
        </p:spPr>
      </p:pic>
      <p:sp>
        <p:nvSpPr>
          <p:cNvPr id="19" name="TextBox 18"/>
          <p:cNvSpPr txBox="1"/>
          <p:nvPr/>
        </p:nvSpPr>
        <p:spPr>
          <a:xfrm>
            <a:off x="4873309" y="4906414"/>
            <a:ext cx="3416691" cy="508728"/>
          </a:xfrm>
          <a:prstGeom prst="rect">
            <a:avLst/>
          </a:prstGeom>
          <a:noFill/>
        </p:spPr>
        <p:txBody>
          <a:bodyPr wrap="none" rtlCol="0">
            <a:spAutoFit/>
          </a:bodyPr>
          <a:lstStyle/>
          <a:p>
            <a:r>
              <a:rPr lang="en-US" dirty="0" err="1">
                <a:latin typeface="+mj-lt"/>
              </a:rPr>
              <a:t>Yartsev</a:t>
            </a:r>
            <a:r>
              <a:rPr lang="en-US" dirty="0">
                <a:latin typeface="+mj-lt"/>
              </a:rPr>
              <a:t> et al., 2018, </a:t>
            </a:r>
            <a:r>
              <a:rPr lang="en-US" dirty="0" err="1">
                <a:latin typeface="+mj-lt"/>
              </a:rPr>
              <a:t>eLife</a:t>
            </a:r>
            <a:endParaRPr lang="en-US" dirty="0">
              <a:latin typeface="+mj-lt"/>
            </a:endParaRPr>
          </a:p>
        </p:txBody>
      </p:sp>
      <p:sp>
        <p:nvSpPr>
          <p:cNvPr id="20" name="TextBox 19"/>
          <p:cNvSpPr txBox="1"/>
          <p:nvPr/>
        </p:nvSpPr>
        <p:spPr>
          <a:xfrm>
            <a:off x="5533795" y="1486757"/>
            <a:ext cx="1773140" cy="636870"/>
          </a:xfrm>
          <a:prstGeom prst="rect">
            <a:avLst/>
          </a:prstGeom>
          <a:noFill/>
        </p:spPr>
        <p:txBody>
          <a:bodyPr wrap="square" rtlCol="0">
            <a:spAutoFit/>
          </a:bodyPr>
          <a:lstStyle/>
          <a:p>
            <a:r>
              <a:rPr lang="en-US" sz="2400" dirty="0">
                <a:latin typeface="+mj-lt"/>
              </a:rPr>
              <a:t>Striatum</a:t>
            </a:r>
          </a:p>
        </p:txBody>
      </p:sp>
      <p:grpSp>
        <p:nvGrpSpPr>
          <p:cNvPr id="26" name="Group 25"/>
          <p:cNvGrpSpPr/>
          <p:nvPr/>
        </p:nvGrpSpPr>
        <p:grpSpPr>
          <a:xfrm>
            <a:off x="8120284" y="1331516"/>
            <a:ext cx="3533974" cy="3973161"/>
            <a:chOff x="8093663" y="1866710"/>
            <a:chExt cx="3533974" cy="3973161"/>
          </a:xfrm>
        </p:grpSpPr>
        <p:sp>
          <p:nvSpPr>
            <p:cNvPr id="27" name="TextBox 26"/>
            <p:cNvSpPr txBox="1"/>
            <p:nvPr/>
          </p:nvSpPr>
          <p:spPr>
            <a:xfrm>
              <a:off x="8810796" y="5470539"/>
              <a:ext cx="2558201" cy="369332"/>
            </a:xfrm>
            <a:prstGeom prst="rect">
              <a:avLst/>
            </a:prstGeom>
            <a:noFill/>
          </p:spPr>
          <p:txBody>
            <a:bodyPr wrap="none" rtlCol="0">
              <a:spAutoFit/>
            </a:bodyPr>
            <a:lstStyle/>
            <a:p>
              <a:r>
                <a:rPr lang="en-US" dirty="0">
                  <a:latin typeface="+mj-lt"/>
                </a:rPr>
                <a:t>Pinto et al., 2019, Neuron</a:t>
              </a:r>
            </a:p>
          </p:txBody>
        </p:sp>
        <p:grpSp>
          <p:nvGrpSpPr>
            <p:cNvPr id="28" name="Group 27"/>
            <p:cNvGrpSpPr/>
            <p:nvPr/>
          </p:nvGrpSpPr>
          <p:grpSpPr>
            <a:xfrm>
              <a:off x="8093663" y="3297872"/>
              <a:ext cx="3533974" cy="2138788"/>
              <a:chOff x="6210104" y="2889585"/>
              <a:chExt cx="5317074" cy="3217934"/>
            </a:xfrm>
          </p:grpSpPr>
          <p:pic>
            <p:nvPicPr>
              <p:cNvPr id="30" name="Picture 29"/>
              <p:cNvPicPr>
                <a:picLocks noChangeAspect="1"/>
              </p:cNvPicPr>
              <p:nvPr/>
            </p:nvPicPr>
            <p:blipFill>
              <a:blip r:embed="rId4"/>
              <a:stretch>
                <a:fillRect/>
              </a:stretch>
            </p:blipFill>
            <p:spPr>
              <a:xfrm>
                <a:off x="6210104" y="2889585"/>
                <a:ext cx="5317074" cy="3217934"/>
              </a:xfrm>
              <a:prstGeom prst="rect">
                <a:avLst/>
              </a:prstGeom>
            </p:spPr>
          </p:pic>
          <p:sp>
            <p:nvSpPr>
              <p:cNvPr id="31" name="Rectangle 30"/>
              <p:cNvSpPr/>
              <p:nvPr/>
            </p:nvSpPr>
            <p:spPr>
              <a:xfrm>
                <a:off x="7629018" y="2889585"/>
                <a:ext cx="438262" cy="4288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p:cNvSpPr txBox="1"/>
            <p:nvPr/>
          </p:nvSpPr>
          <p:spPr>
            <a:xfrm>
              <a:off x="8409796" y="1866710"/>
              <a:ext cx="3003518" cy="830997"/>
            </a:xfrm>
            <a:prstGeom prst="rect">
              <a:avLst/>
            </a:prstGeom>
            <a:noFill/>
          </p:spPr>
          <p:txBody>
            <a:bodyPr wrap="square" rtlCol="0">
              <a:spAutoFit/>
            </a:bodyPr>
            <a:lstStyle/>
            <a:p>
              <a:r>
                <a:rPr lang="en-US" sz="2400" dirty="0">
                  <a:latin typeface="+mj-lt"/>
                </a:rPr>
                <a:t>Neocortical disruption</a:t>
              </a:r>
            </a:p>
            <a:p>
              <a:r>
                <a:rPr lang="en-US" sz="2400" dirty="0">
                  <a:latin typeface="+mj-lt"/>
                </a:rPr>
                <a:t> impairs performance</a:t>
              </a:r>
            </a:p>
          </p:txBody>
        </p:sp>
      </p:grpSp>
      <p:grpSp>
        <p:nvGrpSpPr>
          <p:cNvPr id="34" name="Group 33">
            <a:extLst>
              <a:ext uri="{FF2B5EF4-FFF2-40B4-BE49-F238E27FC236}">
                <a16:creationId xmlns:a16="http://schemas.microsoft.com/office/drawing/2014/main" id="{A8593C48-A169-486B-83F0-8A7643CE781B}"/>
              </a:ext>
            </a:extLst>
          </p:cNvPr>
          <p:cNvGrpSpPr>
            <a:grpSpLocks noChangeAspect="1"/>
          </p:cNvGrpSpPr>
          <p:nvPr/>
        </p:nvGrpSpPr>
        <p:grpSpPr>
          <a:xfrm>
            <a:off x="257569" y="2340353"/>
            <a:ext cx="4036870" cy="2196588"/>
            <a:chOff x="2532667" y="1624202"/>
            <a:chExt cx="4688511" cy="2551171"/>
          </a:xfrm>
        </p:grpSpPr>
        <p:grpSp>
          <p:nvGrpSpPr>
            <p:cNvPr id="35" name="Group 34">
              <a:extLst>
                <a:ext uri="{FF2B5EF4-FFF2-40B4-BE49-F238E27FC236}">
                  <a16:creationId xmlns:a16="http://schemas.microsoft.com/office/drawing/2014/main" id="{3D1AF64F-E293-4C27-9167-873ED49B5E7B}"/>
                </a:ext>
              </a:extLst>
            </p:cNvPr>
            <p:cNvGrpSpPr/>
            <p:nvPr/>
          </p:nvGrpSpPr>
          <p:grpSpPr>
            <a:xfrm>
              <a:off x="2532667" y="1624202"/>
              <a:ext cx="4688511" cy="2551171"/>
              <a:chOff x="9931018" y="2845994"/>
              <a:chExt cx="4688511" cy="2551171"/>
            </a:xfrm>
          </p:grpSpPr>
          <p:grpSp>
            <p:nvGrpSpPr>
              <p:cNvPr id="37" name="Group 36">
                <a:extLst>
                  <a:ext uri="{FF2B5EF4-FFF2-40B4-BE49-F238E27FC236}">
                    <a16:creationId xmlns:a16="http://schemas.microsoft.com/office/drawing/2014/main" id="{AF4FE648-7C92-4226-90DB-1BBA421C1E7D}"/>
                  </a:ext>
                </a:extLst>
              </p:cNvPr>
              <p:cNvGrpSpPr/>
              <p:nvPr/>
            </p:nvGrpSpPr>
            <p:grpSpPr>
              <a:xfrm>
                <a:off x="9931018" y="2845994"/>
                <a:ext cx="2937229" cy="2551171"/>
                <a:chOff x="-1745166" y="537855"/>
                <a:chExt cx="2937229" cy="2551171"/>
              </a:xfrm>
            </p:grpSpPr>
            <p:pic>
              <p:nvPicPr>
                <p:cNvPr id="39" name="Picture 38">
                  <a:extLst>
                    <a:ext uri="{FF2B5EF4-FFF2-40B4-BE49-F238E27FC236}">
                      <a16:creationId xmlns:a16="http://schemas.microsoft.com/office/drawing/2014/main" id="{2EBB2E96-6BD2-4A57-B4A5-0CA2474B18E4}"/>
                    </a:ext>
                  </a:extLst>
                </p:cNvPr>
                <p:cNvPicPr>
                  <a:picLocks noChangeAspect="1"/>
                </p:cNvPicPr>
                <p:nvPr/>
              </p:nvPicPr>
              <p:blipFill rotWithShape="1">
                <a:blip r:embed="rId5"/>
                <a:srcRect r="39578"/>
                <a:stretch/>
              </p:blipFill>
              <p:spPr>
                <a:xfrm>
                  <a:off x="-1745166" y="537855"/>
                  <a:ext cx="2551354" cy="2530000"/>
                </a:xfrm>
                <a:prstGeom prst="rect">
                  <a:avLst/>
                </a:prstGeom>
              </p:spPr>
            </p:pic>
            <p:pic>
              <p:nvPicPr>
                <p:cNvPr id="40" name="Picture 39">
                  <a:extLst>
                    <a:ext uri="{FF2B5EF4-FFF2-40B4-BE49-F238E27FC236}">
                      <a16:creationId xmlns:a16="http://schemas.microsoft.com/office/drawing/2014/main" id="{F9AFD514-76B6-4E78-84CA-C9AD5B9E790F}"/>
                    </a:ext>
                  </a:extLst>
                </p:cNvPr>
                <p:cNvPicPr>
                  <a:picLocks noChangeAspect="1"/>
                </p:cNvPicPr>
                <p:nvPr/>
              </p:nvPicPr>
              <p:blipFill>
                <a:blip r:embed="rId6"/>
                <a:stretch>
                  <a:fillRect/>
                </a:stretch>
              </p:blipFill>
              <p:spPr>
                <a:xfrm>
                  <a:off x="806188" y="2501170"/>
                  <a:ext cx="385875" cy="352000"/>
                </a:xfrm>
                <a:prstGeom prst="rect">
                  <a:avLst/>
                </a:prstGeom>
              </p:spPr>
            </p:pic>
            <p:pic>
              <p:nvPicPr>
                <p:cNvPr id="41" name="Picture 40">
                  <a:extLst>
                    <a:ext uri="{FF2B5EF4-FFF2-40B4-BE49-F238E27FC236}">
                      <a16:creationId xmlns:a16="http://schemas.microsoft.com/office/drawing/2014/main" id="{68C14B38-CF78-49BF-8DE1-881E0375567D}"/>
                    </a:ext>
                  </a:extLst>
                </p:cNvPr>
                <p:cNvPicPr>
                  <a:picLocks noChangeAspect="1"/>
                </p:cNvPicPr>
                <p:nvPr/>
              </p:nvPicPr>
              <p:blipFill>
                <a:blip r:embed="rId7"/>
                <a:stretch>
                  <a:fillRect/>
                </a:stretch>
              </p:blipFill>
              <p:spPr>
                <a:xfrm>
                  <a:off x="320882" y="2904776"/>
                  <a:ext cx="441000" cy="184250"/>
                </a:xfrm>
                <a:prstGeom prst="rect">
                  <a:avLst/>
                </a:prstGeom>
              </p:spPr>
            </p:pic>
          </p:grpSp>
          <p:pic>
            <p:nvPicPr>
              <p:cNvPr id="38" name="Picture 37">
                <a:extLst>
                  <a:ext uri="{FF2B5EF4-FFF2-40B4-BE49-F238E27FC236}">
                    <a16:creationId xmlns:a16="http://schemas.microsoft.com/office/drawing/2014/main" id="{FDA90D03-17E4-41A7-8023-1C115759CEB6}"/>
                  </a:ext>
                </a:extLst>
              </p:cNvPr>
              <p:cNvPicPr>
                <a:picLocks noChangeAspect="1"/>
              </p:cNvPicPr>
              <p:nvPr/>
            </p:nvPicPr>
            <p:blipFill rotWithShape="1">
              <a:blip r:embed="rId5"/>
              <a:srcRect l="59520"/>
              <a:stretch/>
            </p:blipFill>
            <p:spPr>
              <a:xfrm>
                <a:off x="12910241" y="2845994"/>
                <a:ext cx="1709288" cy="2530001"/>
              </a:xfrm>
              <a:prstGeom prst="rect">
                <a:avLst/>
              </a:prstGeom>
            </p:spPr>
          </p:pic>
        </p:grpSp>
        <p:sp>
          <p:nvSpPr>
            <p:cNvPr id="36" name="Rectangle 35">
              <a:extLst>
                <a:ext uri="{FF2B5EF4-FFF2-40B4-BE49-F238E27FC236}">
                  <a16:creationId xmlns:a16="http://schemas.microsoft.com/office/drawing/2014/main" id="{38409B15-57D5-468D-9143-5A108B4C8CD1}"/>
                </a:ext>
              </a:extLst>
            </p:cNvPr>
            <p:cNvSpPr/>
            <p:nvPr/>
          </p:nvSpPr>
          <p:spPr>
            <a:xfrm>
              <a:off x="4973879" y="3979865"/>
              <a:ext cx="93409" cy="5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a:extLst>
              <a:ext uri="{FF2B5EF4-FFF2-40B4-BE49-F238E27FC236}">
                <a16:creationId xmlns:a16="http://schemas.microsoft.com/office/drawing/2014/main" id="{ADBFAEA4-B44A-437A-B705-2B755970A377}"/>
              </a:ext>
            </a:extLst>
          </p:cNvPr>
          <p:cNvSpPr txBox="1"/>
          <p:nvPr/>
        </p:nvSpPr>
        <p:spPr>
          <a:xfrm>
            <a:off x="4354793" y="6101743"/>
            <a:ext cx="7040325" cy="400110"/>
          </a:xfrm>
          <a:prstGeom prst="rect">
            <a:avLst/>
          </a:prstGeom>
          <a:noFill/>
        </p:spPr>
        <p:txBody>
          <a:bodyPr wrap="none" rtlCol="0">
            <a:spAutoFit/>
          </a:bodyPr>
          <a:lstStyle/>
          <a:p>
            <a:r>
              <a:rPr lang="en-US" sz="2000" dirty="0">
                <a:latin typeface="+mj-lt"/>
              </a:rPr>
              <a:t>…and for ventral tegmental area see Engelhard et al. (2019) </a:t>
            </a:r>
            <a:r>
              <a:rPr lang="en-US" sz="2000" i="1" dirty="0">
                <a:latin typeface="+mj-lt"/>
              </a:rPr>
              <a:t>Nature</a:t>
            </a:r>
          </a:p>
        </p:txBody>
      </p:sp>
    </p:spTree>
    <p:extLst>
      <p:ext uri="{BB962C8B-B14F-4D97-AF65-F5344CB8AC3E}">
        <p14:creationId xmlns:p14="http://schemas.microsoft.com/office/powerpoint/2010/main" val="121111548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ircuitry in a human brain.eps">
            <a:extLst>
              <a:ext uri="{FF2B5EF4-FFF2-40B4-BE49-F238E27FC236}">
                <a16:creationId xmlns:a16="http://schemas.microsoft.com/office/drawing/2014/main" id="{95870D80-5096-41C9-AAB7-6B58C80B0C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0633" y="1622907"/>
            <a:ext cx="4827428" cy="367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513F20EA-23AB-4A67-A3FE-D0D88CC62C74}"/>
              </a:ext>
            </a:extLst>
          </p:cNvPr>
          <p:cNvSpPr txBox="1"/>
          <p:nvPr/>
        </p:nvSpPr>
        <p:spPr>
          <a:xfrm>
            <a:off x="1967944" y="556831"/>
            <a:ext cx="8682698" cy="523220"/>
          </a:xfrm>
          <a:prstGeom prst="rect">
            <a:avLst/>
          </a:prstGeom>
          <a:noFill/>
        </p:spPr>
        <p:txBody>
          <a:bodyPr wrap="none" rtlCol="0">
            <a:spAutoFit/>
          </a:bodyPr>
          <a:lstStyle/>
          <a:p>
            <a:r>
              <a:rPr lang="en-US" sz="2800" b="1" dirty="0">
                <a:cs typeface="Arial" panose="020B0604020202020204" pitchFamily="34" charset="0"/>
              </a:rPr>
              <a:t>Bidirectional paths broadly link forebrain and cerebellum</a:t>
            </a:r>
          </a:p>
        </p:txBody>
      </p:sp>
      <p:sp>
        <p:nvSpPr>
          <p:cNvPr id="10" name="TextBox 9">
            <a:extLst>
              <a:ext uri="{FF2B5EF4-FFF2-40B4-BE49-F238E27FC236}">
                <a16:creationId xmlns:a16="http://schemas.microsoft.com/office/drawing/2014/main" id="{1AFB20D6-3108-404D-8D12-BE9EDEAE1765}"/>
              </a:ext>
            </a:extLst>
          </p:cNvPr>
          <p:cNvSpPr txBox="1"/>
          <p:nvPr/>
        </p:nvSpPr>
        <p:spPr>
          <a:xfrm>
            <a:off x="4631628" y="5416826"/>
            <a:ext cx="3922292" cy="369332"/>
          </a:xfrm>
          <a:prstGeom prst="rect">
            <a:avLst/>
          </a:prstGeom>
          <a:noFill/>
        </p:spPr>
        <p:txBody>
          <a:bodyPr wrap="none" rtlCol="0">
            <a:spAutoFit/>
          </a:bodyPr>
          <a:lstStyle/>
          <a:p>
            <a:r>
              <a:rPr lang="en-US" dirty="0"/>
              <a:t>Wang, </a:t>
            </a:r>
            <a:r>
              <a:rPr lang="en-US" dirty="0" err="1"/>
              <a:t>Kloth</a:t>
            </a:r>
            <a:r>
              <a:rPr lang="en-US" dirty="0"/>
              <a:t>, and Badura (2014) </a:t>
            </a:r>
            <a:r>
              <a:rPr lang="en-US" i="1" dirty="0"/>
              <a:t>Neuron</a:t>
            </a:r>
          </a:p>
        </p:txBody>
      </p:sp>
    </p:spTree>
    <p:extLst>
      <p:ext uri="{BB962C8B-B14F-4D97-AF65-F5344CB8AC3E}">
        <p14:creationId xmlns:p14="http://schemas.microsoft.com/office/powerpoint/2010/main" val="41127701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23732</TotalTime>
  <Words>1018</Words>
  <Application>Microsoft Macintosh PowerPoint</Application>
  <PresentationFormat>Widescreen</PresentationFormat>
  <Paragraphs>139</Paragraphs>
  <Slides>21</Slides>
  <Notes>7</Notes>
  <HiddenSlides>1</HiddenSlides>
  <MMClips>1</MMClips>
  <ScaleCrop>false</ScaleCrop>
  <HeadingPairs>
    <vt:vector size="8" baseType="variant">
      <vt:variant>
        <vt:lpstr>Fonts Used</vt:lpstr>
      </vt:variant>
      <vt:variant>
        <vt:i4>4</vt:i4>
      </vt:variant>
      <vt:variant>
        <vt:lpstr>Theme</vt:lpstr>
      </vt:variant>
      <vt:variant>
        <vt:i4>4</vt:i4>
      </vt:variant>
      <vt:variant>
        <vt:lpstr>Embedded OLE Servers</vt:lpstr>
      </vt:variant>
      <vt:variant>
        <vt:i4>1</vt:i4>
      </vt:variant>
      <vt:variant>
        <vt:lpstr>Slide Titles</vt:lpstr>
      </vt:variant>
      <vt:variant>
        <vt:i4>21</vt:i4>
      </vt:variant>
    </vt:vector>
  </HeadingPairs>
  <TitlesOfParts>
    <vt:vector size="30" baseType="lpstr">
      <vt:lpstr>Arial</vt:lpstr>
      <vt:lpstr>Calibri</vt:lpstr>
      <vt:lpstr>Calibri Light</vt:lpstr>
      <vt:lpstr>Myriad Pro</vt:lpstr>
      <vt:lpstr>Office Theme</vt:lpstr>
      <vt:lpstr>Default Design</vt:lpstr>
      <vt:lpstr>1_Office Theme</vt:lpstr>
      <vt:lpstr>1_Default Design</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Autism Defined</vt:lpstr>
      <vt:lpstr>PowerPoint Presentation</vt:lpstr>
      <vt:lpstr>Dendritic spine maturation: proliferation - pruning</vt:lpstr>
      <vt:lpstr>Imaging spine dynamics while perturbing cerebellar activity</vt:lpstr>
      <vt:lpstr>…requires a “Crystal Episkull”</vt:lpstr>
      <vt:lpstr>Crystal episkull enables spine imaging</vt:lpstr>
      <vt:lpstr>Lab projects (January 2020)</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oostland</dc:creator>
  <cp:lastModifiedBy>Nancy Reichman</cp:lastModifiedBy>
  <cp:revision>700</cp:revision>
  <cp:lastPrinted>2019-07-09T17:22:24Z</cp:lastPrinted>
  <dcterms:created xsi:type="dcterms:W3CDTF">2018-05-05T14:54:53Z</dcterms:created>
  <dcterms:modified xsi:type="dcterms:W3CDTF">2020-01-29T21:27:30Z</dcterms:modified>
</cp:coreProperties>
</file>