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sldIdLst>
    <p:sldId id="257" r:id="rId5"/>
    <p:sldId id="298" r:id="rId6"/>
    <p:sldId id="299" r:id="rId7"/>
    <p:sldId id="300" r:id="rId8"/>
    <p:sldId id="262" r:id="rId9"/>
    <p:sldId id="256" r:id="rId10"/>
    <p:sldId id="301" r:id="rId11"/>
    <p:sldId id="304" r:id="rId12"/>
    <p:sldId id="313" r:id="rId13"/>
    <p:sldId id="311" r:id="rId14"/>
    <p:sldId id="280" r:id="rId15"/>
    <p:sldId id="279" r:id="rId16"/>
    <p:sldId id="305" r:id="rId17"/>
    <p:sldId id="312" r:id="rId18"/>
    <p:sldId id="307" r:id="rId19"/>
    <p:sldId id="308" r:id="rId20"/>
    <p:sldId id="309" r:id="rId21"/>
    <p:sldId id="310" r:id="rId22"/>
    <p:sldId id="315" r:id="rId23"/>
    <p:sldId id="314" r:id="rId24"/>
    <p:sldId id="30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4CB626-F6B5-40B0-B1C4-137870DCDEBE}" v="3" dt="2020-01-27T13:58:45.9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74"/>
  </p:normalViewPr>
  <p:slideViewPr>
    <p:cSldViewPr snapToGrid="0" snapToObjects="1">
      <p:cViewPr varScale="1">
        <p:scale>
          <a:sx n="60" d="100"/>
          <a:sy n="60" d="100"/>
        </p:scale>
        <p:origin x="-141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31" Type="http://schemas.microsoft.com/office/2015/10/relationships/revisionInfo" Target="revisionInfo.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4" Type="http://schemas.microsoft.com/office/2011/relationships/chartColorStyle" Target="colors1.xml"/><Relationship Id="rId1" Type="http://schemas.openxmlformats.org/officeDocument/2006/relationships/themeOverride" Target="../theme/themeOverride1.xml"/><Relationship Id="rId2" Type="http://schemas.openxmlformats.org/officeDocument/2006/relationships/oleObject" Target="file:///\\smb.pass.psu.edu\ddm108\My%20Documents\Susan\CTSI%20-%20working%20group%20-%20Team%20Sc%20and%20P%20and%20T\ACTS%20abstract\Figures%20for%20poster.xlsx"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4" Type="http://schemas.microsoft.com/office/2011/relationships/chartColorStyle" Target="colors2.xml"/><Relationship Id="rId1" Type="http://schemas.openxmlformats.org/officeDocument/2006/relationships/themeOverride" Target="../theme/themeOverride2.xml"/><Relationship Id="rId2" Type="http://schemas.openxmlformats.org/officeDocument/2006/relationships/oleObject" Target="file:///\\smb.pass.psu.edu\ddm108\My%20Documents\Susan\CTSI%20-%20working%20group%20-%20Team%20Sc%20and%20P%20and%20T\ACTS%20abstract\Figures%20for%20poster.xlsx" TargetMode="External"/></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4" Type="http://schemas.microsoft.com/office/2011/relationships/chartColorStyle" Target="colors3.xml"/><Relationship Id="rId1" Type="http://schemas.openxmlformats.org/officeDocument/2006/relationships/themeOverride" Target="../theme/themeOverride3.xml"/><Relationship Id="rId2" Type="http://schemas.openxmlformats.org/officeDocument/2006/relationships/oleObject" Target="file:///\\smb.pass.psu.edu\ddm108\My%20Documents\Susan\CTSI%20-%20working%20group%20-%20Team%20Sc%20and%20P%20and%20T\ACTS%20abstract\Figures%20for%20poster.xlsx" TargetMode="External"/></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4" Type="http://schemas.microsoft.com/office/2011/relationships/chartColorStyle" Target="colors4.xml"/><Relationship Id="rId1" Type="http://schemas.openxmlformats.org/officeDocument/2006/relationships/themeOverride" Target="../theme/themeOverride4.xml"/><Relationship Id="rId2" Type="http://schemas.openxmlformats.org/officeDocument/2006/relationships/oleObject" Target="file:///\\smb.pass.psu.edu\ddm108\My%20Documents\Susan\CTSI%20-%20working%20group%20-%20Team%20Sc%20and%20P%20and%20T\ACTS%20abstract\Figures%20for%20poster.xlsx" TargetMode="External"/></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4" Type="http://schemas.microsoft.com/office/2011/relationships/chartColorStyle" Target="colors5.xml"/><Relationship Id="rId1" Type="http://schemas.openxmlformats.org/officeDocument/2006/relationships/themeOverride" Target="../theme/themeOverride5.xml"/><Relationship Id="rId2" Type="http://schemas.openxmlformats.org/officeDocument/2006/relationships/oleObject" Target="file:///\\smb.pass.psu.edu\ddm108\My%20Documents\Susan\CTSI%20-%20working%20group%20-%20Team%20Sc%20and%20P%20and%20T\ACTS%20abstract\Figures%20for%20poster.xlsx" TargetMode="External"/></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4" Type="http://schemas.microsoft.com/office/2011/relationships/chartColorStyle" Target="colors6.xml"/><Relationship Id="rId1" Type="http://schemas.openxmlformats.org/officeDocument/2006/relationships/themeOverride" Target="../theme/themeOverride6.xml"/><Relationship Id="rId2" Type="http://schemas.openxmlformats.org/officeDocument/2006/relationships/oleObject" Target="file:///\\smb.pass.psu.edu\ddm108\My%20Documents\Susan\CTSI%20-%20working%20group%20-%20Team%20Sc%20and%20P%20and%20T\ACTS%20abstract\Figures%20for%20poste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000" b="0" i="0" u="none" strike="noStrike" kern="1200" spc="0" baseline="0">
                <a:solidFill>
                  <a:schemeClr val="accent5">
                    <a:lumMod val="50000"/>
                  </a:schemeClr>
                </a:solidFill>
                <a:latin typeface="+mn-lt"/>
                <a:ea typeface="+mn-ea"/>
                <a:cs typeface="+mn-cs"/>
              </a:defRPr>
            </a:pPr>
            <a:r>
              <a:rPr lang="en-US" sz="2000" b="1" dirty="0">
                <a:solidFill>
                  <a:schemeClr val="accent1">
                    <a:lumMod val="50000"/>
                  </a:schemeClr>
                </a:solidFill>
              </a:rPr>
              <a:t>Proportion of Paths Endorsing Independent</a:t>
            </a:r>
            <a:r>
              <a:rPr lang="en-US" sz="2000" b="1" baseline="0" dirty="0">
                <a:solidFill>
                  <a:schemeClr val="accent1">
                    <a:lumMod val="50000"/>
                  </a:schemeClr>
                </a:solidFill>
              </a:rPr>
              <a:t> (IS) and Team Science (TS) </a:t>
            </a:r>
            <a:r>
              <a:rPr lang="en-US" sz="2000" b="1" i="1" dirty="0">
                <a:solidFill>
                  <a:schemeClr val="accent1">
                    <a:lumMod val="50000"/>
                  </a:schemeClr>
                </a:solidFill>
              </a:rPr>
              <a:t>N</a:t>
            </a:r>
            <a:r>
              <a:rPr lang="en-US" sz="2000" b="1" dirty="0">
                <a:solidFill>
                  <a:schemeClr val="accent1">
                    <a:lumMod val="50000"/>
                  </a:schemeClr>
                </a:solidFill>
              </a:rPr>
              <a:t>=357 Paths  </a:t>
            </a:r>
          </a:p>
        </c:rich>
      </c:tx>
      <c:layout>
        <c:manualLayout>
          <c:xMode val="edge"/>
          <c:yMode val="edge"/>
          <c:x val="0.120180554814081"/>
          <c:y val="0.0014573538586212"/>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'[Figures for poster.xlsx]Sheet1'!$N$7:$N$10</c:f>
              <c:strCache>
                <c:ptCount val="4"/>
                <c:pt idx="0">
                  <c:v>IS</c:v>
                </c:pt>
                <c:pt idx="1">
                  <c:v>IS/may have TS</c:v>
                </c:pt>
                <c:pt idx="2">
                  <c:v>IS and TS equal value</c:v>
                </c:pt>
                <c:pt idx="3">
                  <c:v>TS</c:v>
                </c:pt>
              </c:strCache>
            </c:strRef>
          </c:cat>
          <c:val>
            <c:numRef>
              <c:f>'[Figures for poster.xlsx]Sheet1'!$O$7:$O$10</c:f>
              <c:numCache>
                <c:formatCode>General</c:formatCode>
                <c:ptCount val="4"/>
                <c:pt idx="0">
                  <c:v>0.2</c:v>
                </c:pt>
                <c:pt idx="1">
                  <c:v>0.22</c:v>
                </c:pt>
                <c:pt idx="2">
                  <c:v>0.47</c:v>
                </c:pt>
                <c:pt idx="3">
                  <c:v>0.1</c:v>
                </c:pt>
              </c:numCache>
            </c:numRef>
          </c:val>
          <c:extLst xmlns:c16r2="http://schemas.microsoft.com/office/drawing/2015/06/chart">
            <c:ext xmlns:c16="http://schemas.microsoft.com/office/drawing/2014/chart" uri="{C3380CC4-5D6E-409C-BE32-E72D297353CC}">
              <c16:uniqueId val="{00000000-134B-4AED-97CC-D23D17600A11}"/>
            </c:ext>
          </c:extLst>
        </c:ser>
        <c:dLbls>
          <c:showLegendKey val="0"/>
          <c:showVal val="0"/>
          <c:showCatName val="0"/>
          <c:showSerName val="0"/>
          <c:showPercent val="0"/>
          <c:showBubbleSize val="0"/>
        </c:dLbls>
        <c:gapWidth val="219"/>
        <c:overlap val="-27"/>
        <c:axId val="2053577704"/>
        <c:axId val="2100425320"/>
      </c:barChart>
      <c:catAx>
        <c:axId val="2053577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t" anchorCtr="0"/>
          <a:lstStyle/>
          <a:p>
            <a:pPr>
              <a:defRPr sz="1600" b="0" i="0" u="none" strike="noStrike" kern="1200" baseline="0">
                <a:solidFill>
                  <a:sysClr val="windowText" lastClr="000000"/>
                </a:solidFill>
                <a:latin typeface="+mn-lt"/>
                <a:ea typeface="+mn-ea"/>
                <a:cs typeface="+mn-cs"/>
              </a:defRPr>
            </a:pPr>
            <a:endParaRPr lang="en-US"/>
          </a:p>
        </c:txPr>
        <c:crossAx val="2100425320"/>
        <c:crosses val="autoZero"/>
        <c:auto val="1"/>
        <c:lblAlgn val="ctr"/>
        <c:lblOffset val="100"/>
        <c:noMultiLvlLbl val="0"/>
      </c:catAx>
      <c:valAx>
        <c:axId val="2100425320"/>
        <c:scaling>
          <c:orientation val="minMax"/>
          <c:max val="0.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r>
                  <a:rPr lang="en-US" sz="1800" b="0" dirty="0">
                    <a:solidFill>
                      <a:schemeClr val="accent1">
                        <a:lumMod val="50000"/>
                      </a:schemeClr>
                    </a:solidFill>
                  </a:rPr>
                  <a:t>Proportion</a:t>
                </a:r>
              </a:p>
            </c:rich>
          </c:tx>
          <c:layout>
            <c:manualLayout>
              <c:xMode val="edge"/>
              <c:yMode val="edge"/>
              <c:x val="0.0111831865238842"/>
              <c:y val="0.455654078009544"/>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3577704"/>
        <c:crosses val="autoZero"/>
        <c:crossBetween val="between"/>
      </c:valAx>
      <c:spPr>
        <a:noFill/>
        <a:ln>
          <a:noFill/>
        </a:ln>
        <a:effectLst/>
      </c:spPr>
    </c:plotArea>
    <c:plotVisOnly val="1"/>
    <c:dispBlanksAs val="gap"/>
    <c:showDLblsOverMax val="0"/>
  </c:chart>
  <c:spPr>
    <a:noFill/>
    <a:ln>
      <a:solidFill>
        <a:schemeClr val="tx2">
          <a:lumMod val="60000"/>
          <a:lumOff val="40000"/>
        </a:schemeClr>
      </a:solidFill>
    </a:ln>
    <a:effectLst/>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2000" dirty="0">
                <a:solidFill>
                  <a:sysClr val="windowText" lastClr="000000"/>
                </a:solidFill>
              </a:rPr>
              <a:t>Figure</a:t>
            </a:r>
            <a:r>
              <a:rPr lang="en-US" sz="2000" baseline="0" dirty="0">
                <a:solidFill>
                  <a:sysClr val="windowText" lastClr="000000"/>
                </a:solidFill>
              </a:rPr>
              <a:t> 2.  T</a:t>
            </a:r>
            <a:r>
              <a:rPr lang="en-US" sz="2000" dirty="0">
                <a:solidFill>
                  <a:sysClr val="windowText" lastClr="000000"/>
                </a:solidFill>
              </a:rPr>
              <a:t>eam Science Value by Track, Rank and Primary Role</a:t>
            </a:r>
          </a:p>
        </c:rich>
      </c:tx>
      <c:layout>
        <c:manualLayout>
          <c:xMode val="edge"/>
          <c:yMode val="edge"/>
          <c:x val="0.243093885187267"/>
          <c:y val="0.0300565015901102"/>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Sheet1!$N$53:$N$61</c:f>
              <c:strCache>
                <c:ptCount val="9"/>
                <c:pt idx="0">
                  <c:v>Tenure</c:v>
                </c:pt>
                <c:pt idx="1">
                  <c:v> NonTT</c:v>
                </c:pt>
                <c:pt idx="3">
                  <c:v> Associate</c:v>
                </c:pt>
                <c:pt idx="4">
                  <c:v> Full</c:v>
                </c:pt>
                <c:pt idx="6">
                  <c:v>Research</c:v>
                </c:pt>
                <c:pt idx="7">
                  <c:v>Teach/Clinical</c:v>
                </c:pt>
                <c:pt idx="8">
                  <c:v> Admin</c:v>
                </c:pt>
              </c:strCache>
            </c:strRef>
          </c:cat>
          <c:val>
            <c:numRef>
              <c:f>Sheet1!$O$53:$O$61</c:f>
              <c:numCache>
                <c:formatCode>General</c:formatCode>
                <c:ptCount val="9"/>
                <c:pt idx="0">
                  <c:v>2.13</c:v>
                </c:pt>
                <c:pt idx="1">
                  <c:v>2.68</c:v>
                </c:pt>
                <c:pt idx="3">
                  <c:v>2.51</c:v>
                </c:pt>
                <c:pt idx="4">
                  <c:v>2.36</c:v>
                </c:pt>
                <c:pt idx="6">
                  <c:v>2.26</c:v>
                </c:pt>
                <c:pt idx="7">
                  <c:v>2.73</c:v>
                </c:pt>
                <c:pt idx="8">
                  <c:v>3.0</c:v>
                </c:pt>
              </c:numCache>
            </c:numRef>
          </c:val>
          <c:extLst xmlns:c16r2="http://schemas.microsoft.com/office/drawing/2015/06/chart">
            <c:ext xmlns:c16="http://schemas.microsoft.com/office/drawing/2014/chart" uri="{C3380CC4-5D6E-409C-BE32-E72D297353CC}">
              <c16:uniqueId val="{00000000-BF20-4C58-9B2A-F13AF397919B}"/>
            </c:ext>
          </c:extLst>
        </c:ser>
        <c:dLbls>
          <c:showLegendKey val="0"/>
          <c:showVal val="0"/>
          <c:showCatName val="0"/>
          <c:showSerName val="0"/>
          <c:showPercent val="0"/>
          <c:showBubbleSize val="0"/>
        </c:dLbls>
        <c:gapWidth val="219"/>
        <c:overlap val="-27"/>
        <c:axId val="2105375912"/>
        <c:axId val="2103535992"/>
      </c:barChart>
      <c:catAx>
        <c:axId val="2105375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2103535992"/>
        <c:crosses val="autoZero"/>
        <c:auto val="1"/>
        <c:lblAlgn val="ctr"/>
        <c:lblOffset val="100"/>
        <c:noMultiLvlLbl val="0"/>
      </c:catAx>
      <c:valAx>
        <c:axId val="2103535992"/>
        <c:scaling>
          <c:orientation val="minMax"/>
          <c:max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800" dirty="0">
                    <a:solidFill>
                      <a:sysClr val="windowText" lastClr="000000"/>
                    </a:solidFill>
                  </a:rPr>
                  <a:t>TS Value</a:t>
                </a:r>
              </a:p>
            </c:rich>
          </c:tx>
          <c:layout>
            <c:manualLayout>
              <c:xMode val="edge"/>
              <c:yMode val="edge"/>
              <c:x val="0.0141901464124213"/>
              <c:y val="0.437200844507124"/>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5375912"/>
        <c:crosses val="autoZero"/>
        <c:crossBetween val="between"/>
        <c:majorUnit val="1.0"/>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2000" baseline="0" dirty="0">
                <a:solidFill>
                  <a:sysClr val="windowText" lastClr="000000"/>
                </a:solidFill>
              </a:rPr>
              <a:t> </a:t>
            </a:r>
            <a:r>
              <a:rPr lang="en-US" sz="2000" b="1" baseline="0" dirty="0">
                <a:solidFill>
                  <a:srgbClr val="203864"/>
                </a:solidFill>
              </a:rPr>
              <a:t>P</a:t>
            </a:r>
            <a:r>
              <a:rPr lang="en-US" sz="2000" b="1" dirty="0">
                <a:solidFill>
                  <a:srgbClr val="203864"/>
                </a:solidFill>
              </a:rPr>
              <a:t>roportion of Paths with Guidance for Documenting Team Science Achievements </a:t>
            </a:r>
          </a:p>
          <a:p>
            <a:pPr>
              <a:defRPr sz="1400" b="0" i="0" u="none" strike="noStrike" kern="1200" spc="0" baseline="0">
                <a:solidFill>
                  <a:sysClr val="windowText" lastClr="000000"/>
                </a:solidFill>
                <a:latin typeface="+mn-lt"/>
                <a:ea typeface="+mn-ea"/>
                <a:cs typeface="+mn-cs"/>
              </a:defRPr>
            </a:pPr>
            <a:r>
              <a:rPr lang="en-US" sz="2000" b="1" i="0" dirty="0">
                <a:solidFill>
                  <a:srgbClr val="203864"/>
                </a:solidFill>
              </a:rPr>
              <a:t>(</a:t>
            </a:r>
            <a:r>
              <a:rPr lang="en-US" sz="2000" b="1" i="1" dirty="0">
                <a:solidFill>
                  <a:srgbClr val="203864"/>
                </a:solidFill>
              </a:rPr>
              <a:t>N</a:t>
            </a:r>
            <a:r>
              <a:rPr lang="en-US" sz="2000" b="1" dirty="0">
                <a:solidFill>
                  <a:srgbClr val="203864"/>
                </a:solidFill>
              </a:rPr>
              <a:t>=357 paths)</a:t>
            </a:r>
          </a:p>
        </c:rich>
      </c:tx>
      <c:layout>
        <c:manualLayout>
          <c:xMode val="edge"/>
          <c:yMode val="edge"/>
          <c:x val="0.0857865387109324"/>
          <c:y val="0.0"/>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Sheet1!$N$31:$N$33</c:f>
              <c:strCache>
                <c:ptCount val="3"/>
                <c:pt idx="0">
                  <c:v>No Guidance</c:v>
                </c:pt>
                <c:pt idx="1">
                  <c:v>Documentation Expected/No Guidance on Metrics</c:v>
                </c:pt>
                <c:pt idx="2">
                  <c:v>Documentation Expected/Metrics Detailed</c:v>
                </c:pt>
              </c:strCache>
            </c:strRef>
          </c:cat>
          <c:val>
            <c:numRef>
              <c:f>Sheet1!$O$31:$O$33</c:f>
              <c:numCache>
                <c:formatCode>General</c:formatCode>
                <c:ptCount val="3"/>
                <c:pt idx="0">
                  <c:v>0.48</c:v>
                </c:pt>
                <c:pt idx="1">
                  <c:v>0.25</c:v>
                </c:pt>
                <c:pt idx="2">
                  <c:v>0.27</c:v>
                </c:pt>
              </c:numCache>
            </c:numRef>
          </c:val>
          <c:extLst xmlns:c16r2="http://schemas.microsoft.com/office/drawing/2015/06/chart">
            <c:ext xmlns:c16="http://schemas.microsoft.com/office/drawing/2014/chart" uri="{C3380CC4-5D6E-409C-BE32-E72D297353CC}">
              <c16:uniqueId val="{00000000-4473-416F-8427-FD17B4AFB9CD}"/>
            </c:ext>
          </c:extLst>
        </c:ser>
        <c:dLbls>
          <c:showLegendKey val="0"/>
          <c:showVal val="0"/>
          <c:showCatName val="0"/>
          <c:showSerName val="0"/>
          <c:showPercent val="0"/>
          <c:showBubbleSize val="0"/>
        </c:dLbls>
        <c:gapWidth val="219"/>
        <c:overlap val="-27"/>
        <c:axId val="2135366920"/>
        <c:axId val="2135370568"/>
      </c:barChart>
      <c:catAx>
        <c:axId val="21353669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2135370568"/>
        <c:crosses val="autoZero"/>
        <c:auto val="1"/>
        <c:lblAlgn val="ctr"/>
        <c:lblOffset val="100"/>
        <c:noMultiLvlLbl val="0"/>
      </c:catAx>
      <c:valAx>
        <c:axId val="213537056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r>
                  <a:rPr lang="en-US" sz="1800" b="1" dirty="0">
                    <a:solidFill>
                      <a:srgbClr val="203864"/>
                    </a:solidFill>
                  </a:rPr>
                  <a:t>Proportion</a:t>
                </a:r>
              </a:p>
            </c:rich>
          </c:tx>
          <c:layout>
            <c:manualLayout>
              <c:xMode val="edge"/>
              <c:yMode val="edge"/>
              <c:x val="0.012679506103048"/>
              <c:y val="0.438141849915819"/>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5366920"/>
        <c:crosses val="autoZero"/>
        <c:crossBetween val="between"/>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2000" dirty="0">
                <a:solidFill>
                  <a:sysClr val="windowText" lastClr="000000"/>
                </a:solidFill>
              </a:rPr>
              <a:t>Figure</a:t>
            </a:r>
            <a:r>
              <a:rPr lang="en-US" sz="2000" baseline="0" dirty="0">
                <a:solidFill>
                  <a:sysClr val="windowText" lastClr="000000"/>
                </a:solidFill>
              </a:rPr>
              <a:t> 2.  T</a:t>
            </a:r>
            <a:r>
              <a:rPr lang="en-US" sz="2000" dirty="0">
                <a:solidFill>
                  <a:sysClr val="windowText" lastClr="000000"/>
                </a:solidFill>
              </a:rPr>
              <a:t>eam Science Value by Track, Rank and Primary Role</a:t>
            </a:r>
          </a:p>
        </c:rich>
      </c:tx>
      <c:layout>
        <c:manualLayout>
          <c:xMode val="edge"/>
          <c:yMode val="edge"/>
          <c:x val="0.243093885187267"/>
          <c:y val="0.0300565015901102"/>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Sheet1!$N$53:$N$61</c:f>
              <c:strCache>
                <c:ptCount val="9"/>
                <c:pt idx="0">
                  <c:v>Tenure</c:v>
                </c:pt>
                <c:pt idx="1">
                  <c:v> NonTT</c:v>
                </c:pt>
                <c:pt idx="3">
                  <c:v> Associate</c:v>
                </c:pt>
                <c:pt idx="4">
                  <c:v> Full</c:v>
                </c:pt>
                <c:pt idx="6">
                  <c:v>Research</c:v>
                </c:pt>
                <c:pt idx="7">
                  <c:v>Teach/Clinical</c:v>
                </c:pt>
                <c:pt idx="8">
                  <c:v> Admin</c:v>
                </c:pt>
              </c:strCache>
            </c:strRef>
          </c:cat>
          <c:val>
            <c:numRef>
              <c:f>Sheet1!$O$53:$O$61</c:f>
              <c:numCache>
                <c:formatCode>General</c:formatCode>
                <c:ptCount val="9"/>
                <c:pt idx="0">
                  <c:v>2.13</c:v>
                </c:pt>
                <c:pt idx="1">
                  <c:v>2.68</c:v>
                </c:pt>
                <c:pt idx="3">
                  <c:v>2.51</c:v>
                </c:pt>
                <c:pt idx="4">
                  <c:v>2.36</c:v>
                </c:pt>
                <c:pt idx="6">
                  <c:v>2.26</c:v>
                </c:pt>
                <c:pt idx="7">
                  <c:v>2.73</c:v>
                </c:pt>
                <c:pt idx="8">
                  <c:v>3.0</c:v>
                </c:pt>
              </c:numCache>
            </c:numRef>
          </c:val>
          <c:extLst xmlns:c16r2="http://schemas.microsoft.com/office/drawing/2015/06/chart">
            <c:ext xmlns:c16="http://schemas.microsoft.com/office/drawing/2014/chart" uri="{C3380CC4-5D6E-409C-BE32-E72D297353CC}">
              <c16:uniqueId val="{00000000-2A6C-4542-9F0A-D6A6C9314AA4}"/>
            </c:ext>
          </c:extLst>
        </c:ser>
        <c:dLbls>
          <c:showLegendKey val="0"/>
          <c:showVal val="0"/>
          <c:showCatName val="0"/>
          <c:showSerName val="0"/>
          <c:showPercent val="0"/>
          <c:showBubbleSize val="0"/>
        </c:dLbls>
        <c:gapWidth val="219"/>
        <c:overlap val="-27"/>
        <c:axId val="2134737224"/>
        <c:axId val="2134722424"/>
      </c:barChart>
      <c:catAx>
        <c:axId val="21347372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2134722424"/>
        <c:crosses val="autoZero"/>
        <c:auto val="1"/>
        <c:lblAlgn val="ctr"/>
        <c:lblOffset val="100"/>
        <c:noMultiLvlLbl val="0"/>
      </c:catAx>
      <c:valAx>
        <c:axId val="2134722424"/>
        <c:scaling>
          <c:orientation val="minMax"/>
          <c:max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800" dirty="0">
                    <a:solidFill>
                      <a:sysClr val="windowText" lastClr="000000"/>
                    </a:solidFill>
                  </a:rPr>
                  <a:t>TS Value</a:t>
                </a:r>
              </a:p>
            </c:rich>
          </c:tx>
          <c:layout>
            <c:manualLayout>
              <c:xMode val="edge"/>
              <c:yMode val="edge"/>
              <c:x val="0.0141901464124213"/>
              <c:y val="0.437200844507124"/>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4737224"/>
        <c:crosses val="autoZero"/>
        <c:crossBetween val="between"/>
        <c:majorUnit val="1.0"/>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2000" dirty="0">
                <a:solidFill>
                  <a:sysClr val="windowText" lastClr="000000"/>
                </a:solidFill>
              </a:rPr>
              <a:t>Figure</a:t>
            </a:r>
            <a:r>
              <a:rPr lang="en-US" sz="2000" baseline="0" dirty="0">
                <a:solidFill>
                  <a:sysClr val="windowText" lastClr="000000"/>
                </a:solidFill>
              </a:rPr>
              <a:t> 2.  T</a:t>
            </a:r>
            <a:r>
              <a:rPr lang="en-US" sz="2000" dirty="0">
                <a:solidFill>
                  <a:sysClr val="windowText" lastClr="000000"/>
                </a:solidFill>
              </a:rPr>
              <a:t>eam Science Value by Track, Rank and Primary Role</a:t>
            </a:r>
          </a:p>
        </c:rich>
      </c:tx>
      <c:layout>
        <c:manualLayout>
          <c:xMode val="edge"/>
          <c:yMode val="edge"/>
          <c:x val="0.243093885187267"/>
          <c:y val="0.0300565015901102"/>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Sheet1!$N$53:$N$61</c:f>
              <c:strCache>
                <c:ptCount val="9"/>
                <c:pt idx="0">
                  <c:v>Tenure</c:v>
                </c:pt>
                <c:pt idx="1">
                  <c:v> NonTT</c:v>
                </c:pt>
                <c:pt idx="3">
                  <c:v> Associate</c:v>
                </c:pt>
                <c:pt idx="4">
                  <c:v> Full</c:v>
                </c:pt>
                <c:pt idx="6">
                  <c:v>Research</c:v>
                </c:pt>
                <c:pt idx="7">
                  <c:v>Teach/Clinical</c:v>
                </c:pt>
                <c:pt idx="8">
                  <c:v> Admin</c:v>
                </c:pt>
              </c:strCache>
            </c:strRef>
          </c:cat>
          <c:val>
            <c:numRef>
              <c:f>Sheet1!$O$53:$O$61</c:f>
              <c:numCache>
                <c:formatCode>General</c:formatCode>
                <c:ptCount val="9"/>
                <c:pt idx="0">
                  <c:v>2.13</c:v>
                </c:pt>
                <c:pt idx="1">
                  <c:v>2.68</c:v>
                </c:pt>
                <c:pt idx="3">
                  <c:v>2.51</c:v>
                </c:pt>
                <c:pt idx="4">
                  <c:v>2.36</c:v>
                </c:pt>
                <c:pt idx="6">
                  <c:v>2.26</c:v>
                </c:pt>
                <c:pt idx="7">
                  <c:v>2.73</c:v>
                </c:pt>
                <c:pt idx="8">
                  <c:v>3.0</c:v>
                </c:pt>
              </c:numCache>
            </c:numRef>
          </c:val>
          <c:extLst xmlns:c16r2="http://schemas.microsoft.com/office/drawing/2015/06/chart">
            <c:ext xmlns:c16="http://schemas.microsoft.com/office/drawing/2014/chart" uri="{C3380CC4-5D6E-409C-BE32-E72D297353CC}">
              <c16:uniqueId val="{00000000-CF57-45FA-BF23-3B1BD56B9ACE}"/>
            </c:ext>
          </c:extLst>
        </c:ser>
        <c:dLbls>
          <c:showLegendKey val="0"/>
          <c:showVal val="0"/>
          <c:showCatName val="0"/>
          <c:showSerName val="0"/>
          <c:showPercent val="0"/>
          <c:showBubbleSize val="0"/>
        </c:dLbls>
        <c:gapWidth val="219"/>
        <c:overlap val="-27"/>
        <c:axId val="2134741880"/>
        <c:axId val="2134745368"/>
      </c:barChart>
      <c:catAx>
        <c:axId val="2134741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2134745368"/>
        <c:crosses val="autoZero"/>
        <c:auto val="1"/>
        <c:lblAlgn val="ctr"/>
        <c:lblOffset val="100"/>
        <c:noMultiLvlLbl val="0"/>
      </c:catAx>
      <c:valAx>
        <c:axId val="2134745368"/>
        <c:scaling>
          <c:orientation val="minMax"/>
          <c:max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800" dirty="0">
                    <a:solidFill>
                      <a:sysClr val="windowText" lastClr="000000"/>
                    </a:solidFill>
                  </a:rPr>
                  <a:t>TS Value</a:t>
                </a:r>
              </a:p>
            </c:rich>
          </c:tx>
          <c:layout>
            <c:manualLayout>
              <c:xMode val="edge"/>
              <c:yMode val="edge"/>
              <c:x val="0.0141901464124213"/>
              <c:y val="0.437200844507124"/>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34741880"/>
        <c:crosses val="autoZero"/>
        <c:crossBetween val="between"/>
        <c:majorUnit val="1.0"/>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US" sz="2000" b="1" baseline="0" dirty="0">
                <a:solidFill>
                  <a:srgbClr val="203864"/>
                </a:solidFill>
              </a:rPr>
              <a:t>Means for T</a:t>
            </a:r>
            <a:r>
              <a:rPr lang="en-US" sz="2000" b="1" dirty="0">
                <a:solidFill>
                  <a:srgbClr val="203864"/>
                </a:solidFill>
              </a:rPr>
              <a:t>eam Science Value by Track, Rank and Role</a:t>
            </a:r>
          </a:p>
        </c:rich>
      </c:tx>
      <c:layout>
        <c:manualLayout>
          <c:xMode val="edge"/>
          <c:yMode val="edge"/>
          <c:x val="0.219008683935265"/>
          <c:y val="0.00151772552403552"/>
        </c:manualLayout>
      </c:layout>
      <c:overlay val="0"/>
      <c:spPr>
        <a:noFill/>
        <a:ln>
          <a:noFill/>
        </a:ln>
        <a:effectLst/>
      </c:spPr>
    </c:title>
    <c:autoTitleDeleted val="0"/>
    <c:plotArea>
      <c:layout/>
      <c:barChart>
        <c:barDir val="col"/>
        <c:grouping val="clustered"/>
        <c:varyColors val="0"/>
        <c:ser>
          <c:idx val="0"/>
          <c:order val="0"/>
          <c:spPr>
            <a:solidFill>
              <a:schemeClr val="accent1"/>
            </a:solidFill>
            <a:ln>
              <a:noFill/>
            </a:ln>
            <a:effectLst/>
          </c:spPr>
          <c:invertIfNegative val="0"/>
          <c:cat>
            <c:strRef>
              <c:f>Sheet1!$N$53:$N$61</c:f>
              <c:strCache>
                <c:ptCount val="9"/>
                <c:pt idx="0">
                  <c:v>Tenure</c:v>
                </c:pt>
                <c:pt idx="1">
                  <c:v> NonTT</c:v>
                </c:pt>
                <c:pt idx="3">
                  <c:v> Associate</c:v>
                </c:pt>
                <c:pt idx="4">
                  <c:v> Full</c:v>
                </c:pt>
                <c:pt idx="6">
                  <c:v>Research</c:v>
                </c:pt>
                <c:pt idx="7">
                  <c:v>Teach/Clinical</c:v>
                </c:pt>
                <c:pt idx="8">
                  <c:v> Admin</c:v>
                </c:pt>
              </c:strCache>
            </c:strRef>
          </c:cat>
          <c:val>
            <c:numRef>
              <c:f>Sheet1!$O$53:$O$61</c:f>
              <c:numCache>
                <c:formatCode>General</c:formatCode>
                <c:ptCount val="9"/>
                <c:pt idx="0">
                  <c:v>2.13</c:v>
                </c:pt>
                <c:pt idx="1">
                  <c:v>2.68</c:v>
                </c:pt>
                <c:pt idx="3">
                  <c:v>2.51</c:v>
                </c:pt>
                <c:pt idx="4">
                  <c:v>2.36</c:v>
                </c:pt>
                <c:pt idx="6">
                  <c:v>2.26</c:v>
                </c:pt>
                <c:pt idx="7">
                  <c:v>2.73</c:v>
                </c:pt>
                <c:pt idx="8">
                  <c:v>3.0</c:v>
                </c:pt>
              </c:numCache>
            </c:numRef>
          </c:val>
          <c:extLst xmlns:c16r2="http://schemas.microsoft.com/office/drawing/2015/06/chart">
            <c:ext xmlns:c16="http://schemas.microsoft.com/office/drawing/2014/chart" uri="{C3380CC4-5D6E-409C-BE32-E72D297353CC}">
              <c16:uniqueId val="{00000000-7688-450A-8E96-CE95AD2F4576}"/>
            </c:ext>
          </c:extLst>
        </c:ser>
        <c:dLbls>
          <c:showLegendKey val="0"/>
          <c:showVal val="0"/>
          <c:showCatName val="0"/>
          <c:showSerName val="0"/>
          <c:showPercent val="0"/>
          <c:showBubbleSize val="0"/>
        </c:dLbls>
        <c:gapWidth val="219"/>
        <c:overlap val="-27"/>
        <c:axId val="2065320744"/>
        <c:axId val="2118782568"/>
      </c:barChart>
      <c:catAx>
        <c:axId val="20653207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ysClr val="windowText" lastClr="000000"/>
                </a:solidFill>
                <a:latin typeface="+mn-lt"/>
                <a:ea typeface="+mn-ea"/>
                <a:cs typeface="+mn-cs"/>
              </a:defRPr>
            </a:pPr>
            <a:endParaRPr lang="en-US"/>
          </a:p>
        </c:txPr>
        <c:crossAx val="2118782568"/>
        <c:crosses val="autoZero"/>
        <c:auto val="1"/>
        <c:lblAlgn val="ctr"/>
        <c:lblOffset val="100"/>
        <c:noMultiLvlLbl val="0"/>
      </c:catAx>
      <c:valAx>
        <c:axId val="2118782568"/>
        <c:scaling>
          <c:orientation val="minMax"/>
          <c:max val="4.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ysClr val="windowText" lastClr="000000"/>
                    </a:solidFill>
                    <a:latin typeface="+mn-lt"/>
                    <a:ea typeface="+mn-ea"/>
                    <a:cs typeface="+mn-cs"/>
                  </a:defRPr>
                </a:pPr>
                <a:r>
                  <a:rPr lang="en-US" sz="1800" b="1" dirty="0">
                    <a:solidFill>
                      <a:srgbClr val="203864"/>
                    </a:solidFill>
                  </a:rPr>
                  <a:t>TS Value</a:t>
                </a:r>
              </a:p>
            </c:rich>
          </c:tx>
          <c:layout>
            <c:manualLayout>
              <c:xMode val="edge"/>
              <c:yMode val="edge"/>
              <c:x val="0.0141901464124213"/>
              <c:y val="0.437200844507124"/>
            </c:manualLayout>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65320744"/>
        <c:crosses val="autoZero"/>
        <c:crossBetween val="between"/>
        <c:majorUnit val="1.0"/>
      </c:valAx>
      <c:spPr>
        <a:noFill/>
        <a:ln>
          <a:noFill/>
        </a:ln>
        <a:effectLst/>
      </c:spPr>
    </c:plotArea>
    <c:plotVisOnly val="1"/>
    <c:dispBlanksAs val="gap"/>
    <c:showDLblsOverMax val="0"/>
  </c:chart>
  <c:spPr>
    <a:noFill/>
    <a:ln>
      <a:solidFill>
        <a:schemeClr val="accent1"/>
      </a:solidFill>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7C6A27-E026-544F-843A-F0847CBE1D0B}"/>
              </a:ext>
            </a:extLst>
          </p:cNvPr>
          <p:cNvSpPr>
            <a:spLocks noGrp="1"/>
          </p:cNvSpPr>
          <p:nvPr>
            <p:ph type="ctrTitle"/>
          </p:nvPr>
        </p:nvSpPr>
        <p:spPr>
          <a:xfrm>
            <a:off x="605481" y="1097649"/>
            <a:ext cx="11071653" cy="1405839"/>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xmlns="" id="{0AC5BC04-A726-1544-A144-A10DE6F5F016}"/>
              </a:ext>
            </a:extLst>
          </p:cNvPr>
          <p:cNvSpPr>
            <a:spLocks noGrp="1"/>
          </p:cNvSpPr>
          <p:nvPr>
            <p:ph type="subTitle" idx="1"/>
          </p:nvPr>
        </p:nvSpPr>
        <p:spPr>
          <a:xfrm>
            <a:off x="1524000" y="3602038"/>
            <a:ext cx="9144000" cy="1655762"/>
          </a:xfrm>
        </p:spPr>
        <p:txBody>
          <a:bodyPr/>
          <a:lstStyle>
            <a:lvl1pPr marL="0" indent="0" algn="ctr">
              <a:spcBef>
                <a:spcPts val="0"/>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2254361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E150458-18CD-4048-81E6-688F629EF3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C2EEB20-9C47-0448-9C99-03AC194BBEA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13341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2AC4116-6C36-DD4E-85A3-16147F577E2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3905566E-01BA-9C47-BE25-0E928BFB8C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7375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1AEF6DD-EE21-EA4D-B76E-DA11AE7956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8C8B0985-56E4-354A-AF5F-69BE95D47EC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43112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183517C-A728-5E44-8324-488DDC6905DC}"/>
              </a:ext>
            </a:extLst>
          </p:cNvPr>
          <p:cNvSpPr>
            <a:spLocks noGrp="1"/>
          </p:cNvSpPr>
          <p:nvPr>
            <p:ph type="title"/>
          </p:nvPr>
        </p:nvSpPr>
        <p:spPr>
          <a:xfrm>
            <a:off x="881276" y="1450246"/>
            <a:ext cx="10515600" cy="215792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xmlns="" id="{E156C7BF-CD7E-E041-B2E3-E376709F3C7C}"/>
              </a:ext>
            </a:extLst>
          </p:cNvPr>
          <p:cNvSpPr>
            <a:spLocks noGrp="1"/>
          </p:cNvSpPr>
          <p:nvPr>
            <p:ph type="body" idx="1"/>
          </p:nvPr>
        </p:nvSpPr>
        <p:spPr>
          <a:xfrm>
            <a:off x="881276" y="4144619"/>
            <a:ext cx="10515600" cy="1500187"/>
          </a:xfrm>
        </p:spPr>
        <p:txBody>
          <a:bodyPr/>
          <a:lstStyle>
            <a:lvl1pPr marL="0" indent="0">
              <a:buNone/>
              <a:defRPr sz="2400">
                <a:solidFill>
                  <a:srgbClr val="20386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Tree>
    <p:extLst>
      <p:ext uri="{BB962C8B-B14F-4D97-AF65-F5344CB8AC3E}">
        <p14:creationId xmlns:p14="http://schemas.microsoft.com/office/powerpoint/2010/main" val="2680665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EF4172B-594A-BB40-B5B7-84144CC06513}"/>
              </a:ext>
            </a:extLst>
          </p:cNvPr>
          <p:cNvSpPr>
            <a:spLocks noGrp="1"/>
          </p:cNvSpPr>
          <p:nvPr>
            <p:ph type="title"/>
          </p:nvPr>
        </p:nvSpPr>
        <p:spPr>
          <a:xfrm>
            <a:off x="838200" y="414554"/>
            <a:ext cx="10515600" cy="1142398"/>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xmlns="" id="{90EC7430-C8B2-6D43-AF78-589EB15FB3C3}"/>
              </a:ext>
            </a:extLst>
          </p:cNvPr>
          <p:cNvSpPr>
            <a:spLocks noGrp="1"/>
          </p:cNvSpPr>
          <p:nvPr>
            <p:ph sz="half" idx="1"/>
          </p:nvPr>
        </p:nvSpPr>
        <p:spPr>
          <a:xfrm>
            <a:off x="838200" y="1751483"/>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xmlns="" id="{955EF920-8271-A843-9DE9-81ABC0D6ED09}"/>
              </a:ext>
            </a:extLst>
          </p:cNvPr>
          <p:cNvSpPr>
            <a:spLocks noGrp="1"/>
          </p:cNvSpPr>
          <p:nvPr>
            <p:ph sz="half" idx="2"/>
          </p:nvPr>
        </p:nvSpPr>
        <p:spPr>
          <a:xfrm>
            <a:off x="6172200" y="1751483"/>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76911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7840A2-8E5B-CA4B-867D-B2562D010B0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5AD97AED-756C-B746-A266-35E32300ECB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FE5B7278-C620-9E49-ABD3-9704192EBC3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CDF94A1-70E2-2E4D-A1CD-51FE83386A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11C14ECE-4EFD-954A-A609-16C4B76D0E4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34646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345DA5-E9A7-1441-B01A-1F5C315010BF}"/>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316932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57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F3EC72-D5DE-BC4B-93F6-49CFD45459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0C92EA87-8216-4740-A259-C4BB8800B7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791E9F8-2170-9145-8FD5-18C1D2C36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247729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9BDC331-E533-E244-A04C-85AA5E1771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F637A74F-4CD9-984E-B370-962B445099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xmlns="" id="{6958B3DE-9A2A-304F-BC59-2EF4C75ED6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4426470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062D2050-38AC-3745-8E39-B3DB5C0B51B7}"/>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xmlns="" id="{09216D96-5925-1742-9C5E-1A2C2ED9B5F1}"/>
              </a:ext>
            </a:extLst>
          </p:cNvPr>
          <p:cNvSpPr>
            <a:spLocks noGrp="1"/>
          </p:cNvSpPr>
          <p:nvPr>
            <p:ph type="title"/>
          </p:nvPr>
        </p:nvSpPr>
        <p:spPr>
          <a:xfrm>
            <a:off x="838200" y="414553"/>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xmlns="" id="{C6E987BD-E8A6-1840-B107-03D272484574}"/>
              </a:ext>
            </a:extLst>
          </p:cNvPr>
          <p:cNvSpPr>
            <a:spLocks noGrp="1"/>
          </p:cNvSpPr>
          <p:nvPr>
            <p:ph type="body" idx="1"/>
          </p:nvPr>
        </p:nvSpPr>
        <p:spPr>
          <a:xfrm>
            <a:off x="838200" y="1875053"/>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42151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100000"/>
        </a:lnSpc>
        <a:spcBef>
          <a:spcPct val="0"/>
        </a:spcBef>
        <a:spcAft>
          <a:spcPts val="1200"/>
        </a:spcAft>
        <a:buNone/>
        <a:defRPr sz="4400" b="1" kern="1200">
          <a:solidFill>
            <a:srgbClr val="203864"/>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spcAft>
          <a:spcPts val="1200"/>
        </a:spcAft>
        <a:buFont typeface="Arial" panose="020B0604020202020204" pitchFamily="34" charset="0"/>
        <a:buChar char="•"/>
        <a:defRPr sz="2800" b="1" kern="1200">
          <a:solidFill>
            <a:srgbClr val="20386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spcAft>
          <a:spcPts val="1200"/>
        </a:spcAft>
        <a:buFont typeface="Arial" panose="020B0604020202020204" pitchFamily="34" charset="0"/>
        <a:buChar char="•"/>
        <a:defRPr sz="2400" kern="1200">
          <a:solidFill>
            <a:srgbClr val="20386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spcAft>
          <a:spcPts val="1200"/>
        </a:spcAft>
        <a:buFont typeface="Arial" panose="020B0604020202020204" pitchFamily="34" charset="0"/>
        <a:buChar char="•"/>
        <a:defRPr sz="2000" kern="1200">
          <a:solidFill>
            <a:srgbClr val="20386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spcAft>
          <a:spcPts val="1200"/>
        </a:spcAft>
        <a:buFont typeface="Arial" panose="020B0604020202020204" pitchFamily="34" charset="0"/>
        <a:buChar char="•"/>
        <a:defRPr sz="1800" kern="1200">
          <a:solidFill>
            <a:srgbClr val="20386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spcAft>
          <a:spcPts val="1200"/>
        </a:spcAft>
        <a:buFont typeface="Arial" panose="020B0604020202020204" pitchFamily="34" charset="0"/>
        <a:buChar char="•"/>
        <a:defRPr sz="1800" kern="1200">
          <a:solidFill>
            <a:srgbClr val="20386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 Id="rId3"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4" Type="http://schemas.openxmlformats.org/officeDocument/2006/relationships/chart" Target="../charts/chart6.xml"/><Relationship Id="rId1" Type="http://schemas.openxmlformats.org/officeDocument/2006/relationships/slideLayout" Target="../slideLayouts/slideLayout2.xml"/><Relationship Id="rId2" Type="http://schemas.openxmlformats.org/officeDocument/2006/relationships/chart" Target="../charts/char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oi.org/10.1017/cts.2019.40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C686C80-A6DB-4555-B009-E461B0890A30}"/>
              </a:ext>
            </a:extLst>
          </p:cNvPr>
          <p:cNvSpPr>
            <a:spLocks noGrp="1"/>
          </p:cNvSpPr>
          <p:nvPr>
            <p:ph type="title"/>
          </p:nvPr>
        </p:nvSpPr>
        <p:spPr>
          <a:xfrm>
            <a:off x="121920" y="843280"/>
            <a:ext cx="11755119" cy="1849120"/>
          </a:xfrm>
        </p:spPr>
        <p:txBody>
          <a:bodyPr>
            <a:normAutofit fontScale="90000"/>
          </a:bodyPr>
          <a:lstStyle/>
          <a:p>
            <a:r>
              <a:rPr lang="en-US" dirty="0">
                <a:solidFill>
                  <a:srgbClr val="002060"/>
                </a:solidFill>
                <a:ea typeface="Calibri" panose="020F0502020204030204" pitchFamily="34" charset="0"/>
                <a:cs typeface="Times New Roman" panose="02020603050405020304" pitchFamily="18" charset="0"/>
              </a:rPr>
              <a:t/>
            </a:r>
            <a:br>
              <a:rPr lang="en-US" dirty="0">
                <a:solidFill>
                  <a:srgbClr val="002060"/>
                </a:solidFill>
                <a:ea typeface="Calibri" panose="020F0502020204030204" pitchFamily="34" charset="0"/>
                <a:cs typeface="Times New Roman" panose="02020603050405020304" pitchFamily="18" charset="0"/>
              </a:rPr>
            </a:br>
            <a:r>
              <a:rPr lang="en-US" dirty="0"/>
              <a:t>P&amp;T Policies on Team Science at CTSA Colleges of Medicine: </a:t>
            </a:r>
            <a:br>
              <a:rPr lang="en-US" dirty="0"/>
            </a:br>
            <a:r>
              <a:rPr lang="en-US" dirty="0"/>
              <a:t>Best Practice or Mixed Message? </a:t>
            </a:r>
            <a:br>
              <a:rPr lang="en-US" dirty="0"/>
            </a:br>
            <a:endParaRPr lang="en-US" dirty="0"/>
          </a:p>
        </p:txBody>
      </p:sp>
      <p:sp>
        <p:nvSpPr>
          <p:cNvPr id="3" name="Content Placeholder 2">
            <a:extLst>
              <a:ext uri="{FF2B5EF4-FFF2-40B4-BE49-F238E27FC236}">
                <a16:creationId xmlns:a16="http://schemas.microsoft.com/office/drawing/2014/main" xmlns="" id="{AFFAE814-8D08-48B5-93D8-F99A335E9A64}"/>
              </a:ext>
            </a:extLst>
          </p:cNvPr>
          <p:cNvSpPr>
            <a:spLocks noGrp="1"/>
          </p:cNvSpPr>
          <p:nvPr>
            <p:ph idx="1"/>
          </p:nvPr>
        </p:nvSpPr>
        <p:spPr>
          <a:xfrm>
            <a:off x="2306320" y="2997200"/>
            <a:ext cx="8372864" cy="3229190"/>
          </a:xfrm>
        </p:spPr>
        <p:txBody>
          <a:bodyPr/>
          <a:lstStyle/>
          <a:p>
            <a:pPr marL="0" indent="0">
              <a:buNone/>
            </a:pPr>
            <a:r>
              <a:rPr lang="en-US" dirty="0">
                <a:solidFill>
                  <a:srgbClr val="002060"/>
                </a:solidFill>
                <a:ea typeface="Calibri" panose="020F0502020204030204" pitchFamily="34" charset="0"/>
                <a:cs typeface="Times New Roman" panose="02020603050405020304" pitchFamily="18" charset="0"/>
              </a:rPr>
              <a:t>              </a:t>
            </a:r>
            <a:r>
              <a:rPr lang="en-US" sz="2400" dirty="0">
                <a:solidFill>
                  <a:srgbClr val="002060"/>
                </a:solidFill>
                <a:ea typeface="Calibri" panose="020F0502020204030204" pitchFamily="34" charset="0"/>
                <a:cs typeface="Times New Roman" panose="02020603050405020304" pitchFamily="18" charset="0"/>
              </a:rPr>
              <a:t>Susan McHale &amp; Dee Bagshaw</a:t>
            </a:r>
          </a:p>
          <a:p>
            <a:pPr marL="0" indent="0">
              <a:buNone/>
            </a:pPr>
            <a:r>
              <a:rPr lang="en-US" sz="2400" dirty="0">
                <a:solidFill>
                  <a:srgbClr val="002060"/>
                </a:solidFill>
                <a:cs typeface="Times New Roman" panose="02020603050405020304" pitchFamily="18" charset="0"/>
              </a:rPr>
              <a:t>        College  of Health and Human Development</a:t>
            </a:r>
          </a:p>
          <a:p>
            <a:pPr marL="0" indent="0">
              <a:buNone/>
            </a:pPr>
            <a:r>
              <a:rPr lang="en-US" sz="2400" dirty="0">
                <a:solidFill>
                  <a:srgbClr val="002060"/>
                </a:solidFill>
                <a:cs typeface="Times New Roman" panose="02020603050405020304" pitchFamily="18" charset="0"/>
              </a:rPr>
              <a:t>Penn State Clinical and Translational Science Institute</a:t>
            </a:r>
          </a:p>
          <a:p>
            <a:pPr marL="0" indent="0">
              <a:buNone/>
            </a:pPr>
            <a:r>
              <a:rPr lang="en-US" sz="2400" dirty="0">
                <a:solidFill>
                  <a:srgbClr val="002060"/>
                </a:solidFill>
                <a:cs typeface="Times New Roman" panose="02020603050405020304" pitchFamily="18" charset="0"/>
              </a:rPr>
              <a:t>             The Pennsylvania State University</a:t>
            </a:r>
            <a:endParaRPr lang="en-US" sz="2400" dirty="0"/>
          </a:p>
        </p:txBody>
      </p:sp>
    </p:spTree>
    <p:extLst>
      <p:ext uri="{BB962C8B-B14F-4D97-AF65-F5344CB8AC3E}">
        <p14:creationId xmlns:p14="http://schemas.microsoft.com/office/powerpoint/2010/main" val="3742513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27615796"/>
              </p:ext>
            </p:extLst>
          </p:nvPr>
        </p:nvGraphicFramePr>
        <p:xfrm>
          <a:off x="828859" y="746919"/>
          <a:ext cx="9852742" cy="497545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21164550" y="12765564"/>
          <a:ext cx="11355082" cy="573293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32574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20944175"/>
              </p:ext>
            </p:extLst>
          </p:nvPr>
        </p:nvGraphicFramePr>
        <p:xfrm>
          <a:off x="692150" y="482600"/>
          <a:ext cx="10951209" cy="5227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66352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21164550" y="12765564"/>
          <a:ext cx="11355082" cy="57329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21316950" y="12917964"/>
          <a:ext cx="11355082" cy="57329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6"/>
          <p:cNvGraphicFramePr>
            <a:graphicFrameLocks noGrp="1"/>
          </p:cNvGraphicFramePr>
          <p:nvPr>
            <p:ph idx="1"/>
            <p:extLst>
              <p:ext uri="{D42A27DB-BD31-4B8C-83A1-F6EECF244321}">
                <p14:modId xmlns:p14="http://schemas.microsoft.com/office/powerpoint/2010/main" val="1661121272"/>
              </p:ext>
            </p:extLst>
          </p:nvPr>
        </p:nvGraphicFramePr>
        <p:xfrm>
          <a:off x="660400" y="883920"/>
          <a:ext cx="11013440" cy="445008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64235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A99761-CA97-4216-8FFD-77B3772133B7}"/>
              </a:ext>
            </a:extLst>
          </p:cNvPr>
          <p:cNvSpPr>
            <a:spLocks noGrp="1"/>
          </p:cNvSpPr>
          <p:nvPr>
            <p:ph type="title"/>
          </p:nvPr>
        </p:nvSpPr>
        <p:spPr>
          <a:xfrm>
            <a:off x="838200" y="414554"/>
            <a:ext cx="10515600" cy="428726"/>
          </a:xfrm>
        </p:spPr>
        <p:txBody>
          <a:bodyPr>
            <a:normAutofit fontScale="90000"/>
          </a:bodyPr>
          <a:lstStyle/>
          <a:p>
            <a:r>
              <a:rPr lang="en-US" sz="3200" dirty="0"/>
              <a:t>Summary and Conclusions</a:t>
            </a:r>
          </a:p>
        </p:txBody>
      </p:sp>
      <p:sp>
        <p:nvSpPr>
          <p:cNvPr id="3" name="Content Placeholder 2">
            <a:extLst>
              <a:ext uri="{FF2B5EF4-FFF2-40B4-BE49-F238E27FC236}">
                <a16:creationId xmlns:a16="http://schemas.microsoft.com/office/drawing/2014/main" xmlns="" id="{2AC9D345-AC54-4F55-AF7B-39C883D4C734}"/>
              </a:ext>
            </a:extLst>
          </p:cNvPr>
          <p:cNvSpPr>
            <a:spLocks noGrp="1"/>
          </p:cNvSpPr>
          <p:nvPr>
            <p:ph idx="1"/>
          </p:nvPr>
        </p:nvSpPr>
        <p:spPr>
          <a:xfrm>
            <a:off x="476250" y="965200"/>
            <a:ext cx="10877550" cy="5261191"/>
          </a:xfrm>
        </p:spPr>
        <p:txBody>
          <a:bodyPr>
            <a:normAutofit fontScale="92500" lnSpcReduction="10000"/>
          </a:bodyPr>
          <a:lstStyle/>
          <a:p>
            <a:r>
              <a:rPr lang="en-US" sz="2400" dirty="0"/>
              <a:t>Team Science Value</a:t>
            </a:r>
          </a:p>
          <a:p>
            <a:pPr lvl="1"/>
            <a:r>
              <a:rPr lang="en-US" sz="2200" dirty="0"/>
              <a:t>Significant within-institution variation, with stronger TS value for associate professors, faculty who are not on the tenure track and those whose primary role is not research</a:t>
            </a:r>
          </a:p>
          <a:p>
            <a:pPr lvl="1"/>
            <a:r>
              <a:rPr lang="en-US" sz="2200" dirty="0"/>
              <a:t>Team scientists are second class scholars? </a:t>
            </a:r>
          </a:p>
          <a:p>
            <a:r>
              <a:rPr lang="en-US" sz="2400" dirty="0"/>
              <a:t>Guidance for documenting team science achievements </a:t>
            </a:r>
          </a:p>
          <a:p>
            <a:pPr lvl="1"/>
            <a:r>
              <a:rPr lang="en-US" sz="2200" dirty="0"/>
              <a:t>More specific guidance for research-focused faculty</a:t>
            </a:r>
          </a:p>
          <a:p>
            <a:pPr lvl="2"/>
            <a:r>
              <a:rPr lang="en-US" sz="1900" dirty="0"/>
              <a:t>The stakes are higher?</a:t>
            </a:r>
          </a:p>
          <a:p>
            <a:pPr lvl="2"/>
            <a:r>
              <a:rPr lang="en-US" sz="1900" dirty="0"/>
              <a:t>Team science is not the norm and so requires additional justification?</a:t>
            </a:r>
          </a:p>
          <a:p>
            <a:r>
              <a:rPr lang="en-US" sz="2400" dirty="0"/>
              <a:t>Implications</a:t>
            </a:r>
          </a:p>
          <a:p>
            <a:pPr lvl="1"/>
            <a:r>
              <a:rPr lang="en-US" sz="2000" dirty="0"/>
              <a:t>Are team science tracks in </a:t>
            </a:r>
            <a:r>
              <a:rPr lang="en-US" sz="2000" dirty="0" err="1"/>
              <a:t>CoMs</a:t>
            </a:r>
            <a:r>
              <a:rPr lang="en-US" sz="2000" dirty="0"/>
              <a:t> best practice for promoting team science?  A mixed message on the value of team science?</a:t>
            </a:r>
          </a:p>
          <a:p>
            <a:endParaRPr lang="en-US" dirty="0"/>
          </a:p>
        </p:txBody>
      </p:sp>
    </p:spTree>
    <p:extLst>
      <p:ext uri="{BB962C8B-B14F-4D97-AF65-F5344CB8AC3E}">
        <p14:creationId xmlns:p14="http://schemas.microsoft.com/office/powerpoint/2010/main" val="2566503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60C35C3-5D9C-4760-9822-B8426313BC3A}"/>
              </a:ext>
            </a:extLst>
          </p:cNvPr>
          <p:cNvSpPr>
            <a:spLocks noGrp="1"/>
          </p:cNvSpPr>
          <p:nvPr>
            <p:ph type="title"/>
          </p:nvPr>
        </p:nvSpPr>
        <p:spPr>
          <a:xfrm>
            <a:off x="838200" y="599440"/>
            <a:ext cx="10515600" cy="1076960"/>
          </a:xfrm>
        </p:spPr>
        <p:txBody>
          <a:bodyPr>
            <a:normAutofit/>
          </a:bodyPr>
          <a:lstStyle/>
          <a:p>
            <a:r>
              <a:rPr lang="en-US" sz="3600" dirty="0"/>
              <a:t>Limitations/Next Steps</a:t>
            </a:r>
          </a:p>
        </p:txBody>
      </p:sp>
      <p:sp>
        <p:nvSpPr>
          <p:cNvPr id="3" name="Content Placeholder 2">
            <a:extLst>
              <a:ext uri="{FF2B5EF4-FFF2-40B4-BE49-F238E27FC236}">
                <a16:creationId xmlns:a16="http://schemas.microsoft.com/office/drawing/2014/main" xmlns="" id="{D41E9210-BB1B-43F1-A04A-C59FC27DC461}"/>
              </a:ext>
            </a:extLst>
          </p:cNvPr>
          <p:cNvSpPr>
            <a:spLocks noGrp="1"/>
          </p:cNvSpPr>
          <p:nvPr>
            <p:ph idx="1"/>
          </p:nvPr>
        </p:nvSpPr>
        <p:spPr>
          <a:xfrm>
            <a:off x="741680" y="1849120"/>
            <a:ext cx="10612120" cy="4712551"/>
          </a:xfrm>
        </p:spPr>
        <p:txBody>
          <a:bodyPr/>
          <a:lstStyle/>
          <a:p>
            <a:r>
              <a:rPr lang="en-US" dirty="0"/>
              <a:t>Policy analysis does not capture faculty perceptions of their institutions’ value for team science</a:t>
            </a:r>
          </a:p>
          <a:p>
            <a:r>
              <a:rPr lang="en-US" dirty="0"/>
              <a:t>Policy analysis does not necessarily capture P&amp;T practices</a:t>
            </a:r>
          </a:p>
          <a:p>
            <a:pPr marL="0" indent="0">
              <a:buNone/>
            </a:pPr>
            <a:r>
              <a:rPr lang="en-US" dirty="0"/>
              <a:t>              </a:t>
            </a:r>
            <a:r>
              <a:rPr lang="en-US" dirty="0">
                <a:sym typeface="Wingdings" panose="05000000000000000000" pitchFamily="2" charset="2"/>
              </a:rPr>
              <a:t> Need for data on faculty experiences</a:t>
            </a:r>
            <a:endParaRPr lang="en-US" dirty="0"/>
          </a:p>
        </p:txBody>
      </p:sp>
    </p:spTree>
    <p:extLst>
      <p:ext uri="{BB962C8B-B14F-4D97-AF65-F5344CB8AC3E}">
        <p14:creationId xmlns:p14="http://schemas.microsoft.com/office/powerpoint/2010/main" val="3320677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B5F331-A088-4190-8A01-E2669AFBE409}"/>
              </a:ext>
            </a:extLst>
          </p:cNvPr>
          <p:cNvSpPr>
            <a:spLocks noGrp="1"/>
          </p:cNvSpPr>
          <p:nvPr>
            <p:ph type="title"/>
          </p:nvPr>
        </p:nvSpPr>
        <p:spPr>
          <a:xfrm>
            <a:off x="406400" y="414553"/>
            <a:ext cx="10947400" cy="794487"/>
          </a:xfrm>
        </p:spPr>
        <p:txBody>
          <a:bodyPr>
            <a:normAutofit/>
          </a:bodyPr>
          <a:lstStyle/>
          <a:p>
            <a:r>
              <a:rPr lang="en-US" sz="3200" dirty="0"/>
              <a:t>Follow Up with Work Force Development DTF</a:t>
            </a:r>
          </a:p>
        </p:txBody>
      </p:sp>
      <p:sp>
        <p:nvSpPr>
          <p:cNvPr id="3" name="Content Placeholder 2">
            <a:extLst>
              <a:ext uri="{FF2B5EF4-FFF2-40B4-BE49-F238E27FC236}">
                <a16:creationId xmlns:a16="http://schemas.microsoft.com/office/drawing/2014/main" xmlns="" id="{C67BBB49-1196-4996-BAC0-B53F077B1F88}"/>
              </a:ext>
            </a:extLst>
          </p:cNvPr>
          <p:cNvSpPr>
            <a:spLocks noGrp="1"/>
          </p:cNvSpPr>
          <p:nvPr>
            <p:ph idx="1"/>
          </p:nvPr>
        </p:nvSpPr>
        <p:spPr>
          <a:xfrm>
            <a:off x="924560" y="1442720"/>
            <a:ext cx="10429240" cy="4328160"/>
          </a:xfrm>
        </p:spPr>
        <p:txBody>
          <a:bodyPr>
            <a:normAutofit fontScale="92500" lnSpcReduction="10000"/>
          </a:bodyPr>
          <a:lstStyle/>
          <a:p>
            <a:pPr marL="0" lvl="0" indent="0">
              <a:buNone/>
            </a:pPr>
            <a:r>
              <a:rPr lang="en-US" b="0" dirty="0"/>
              <a:t>1. Do you know the P&amp;T Policies within your unit or college? </a:t>
            </a:r>
          </a:p>
          <a:p>
            <a:pPr marL="0" lvl="0" indent="0">
              <a:buNone/>
            </a:pPr>
            <a:r>
              <a:rPr lang="en-US" b="0" dirty="0"/>
              <a:t>2. Have P&amp;T Policies changed to reflect team science? </a:t>
            </a:r>
          </a:p>
          <a:p>
            <a:pPr marL="0" lvl="0" indent="0">
              <a:buNone/>
            </a:pPr>
            <a:r>
              <a:rPr lang="en-US" b="0" dirty="0"/>
              <a:t>3. Do you think your institution’s P&amp;T policies are being universally applied? </a:t>
            </a:r>
          </a:p>
          <a:p>
            <a:pPr marL="0" lvl="0" indent="0">
              <a:buNone/>
            </a:pPr>
            <a:r>
              <a:rPr lang="en-US" b="0" dirty="0"/>
              <a:t>4. Do you think that non-tenure team science tracks are the natural evolution of jobs academic centers? </a:t>
            </a:r>
          </a:p>
          <a:p>
            <a:pPr marL="0" lvl="0" indent="0">
              <a:buNone/>
            </a:pPr>
            <a:r>
              <a:rPr lang="en-US" b="0" dirty="0"/>
              <a:t>5. Do you see increasing numbers of career paths within your institution? </a:t>
            </a:r>
          </a:p>
          <a:p>
            <a:pPr marL="0" lvl="0" indent="0">
              <a:buNone/>
            </a:pPr>
            <a:endParaRPr lang="en-US" dirty="0"/>
          </a:p>
          <a:p>
            <a:endParaRPr lang="en-US" dirty="0"/>
          </a:p>
        </p:txBody>
      </p:sp>
    </p:spTree>
    <p:extLst>
      <p:ext uri="{BB962C8B-B14F-4D97-AF65-F5344CB8AC3E}">
        <p14:creationId xmlns:p14="http://schemas.microsoft.com/office/powerpoint/2010/main" val="9980397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C768D1-52BD-4086-AB92-4F35D90DD867}"/>
              </a:ext>
            </a:extLst>
          </p:cNvPr>
          <p:cNvSpPr>
            <a:spLocks noGrp="1"/>
          </p:cNvSpPr>
          <p:nvPr>
            <p:ph type="title"/>
          </p:nvPr>
        </p:nvSpPr>
        <p:spPr>
          <a:xfrm>
            <a:off x="838200" y="414554"/>
            <a:ext cx="10515600" cy="217056"/>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xmlns="" id="{392C3993-A30C-4778-A603-E46AC3F65ECA}"/>
              </a:ext>
            </a:extLst>
          </p:cNvPr>
          <p:cNvSpPr>
            <a:spLocks noGrp="1"/>
          </p:cNvSpPr>
          <p:nvPr>
            <p:ph idx="1"/>
          </p:nvPr>
        </p:nvSpPr>
        <p:spPr>
          <a:xfrm>
            <a:off x="690880" y="1151152"/>
            <a:ext cx="11176000" cy="4701008"/>
          </a:xfrm>
        </p:spPr>
        <p:txBody>
          <a:bodyPr>
            <a:normAutofit lnSpcReduction="10000"/>
          </a:bodyPr>
          <a:lstStyle/>
          <a:p>
            <a:pPr marL="0" indent="0">
              <a:buNone/>
            </a:pPr>
            <a:r>
              <a:rPr lang="en-US" b="0" dirty="0"/>
              <a:t>6. Do the career paths in your institution place differential value on team science? </a:t>
            </a:r>
          </a:p>
          <a:p>
            <a:pPr marL="0" indent="0">
              <a:buNone/>
            </a:pPr>
            <a:r>
              <a:rPr lang="en-US" b="0" dirty="0"/>
              <a:t>7. Should people wait until tenure before getting involved in team   science? </a:t>
            </a:r>
          </a:p>
          <a:p>
            <a:pPr marL="0" indent="0">
              <a:buNone/>
            </a:pPr>
            <a:r>
              <a:rPr lang="en-US" b="0" dirty="0"/>
              <a:t>8. Is it safer to wait until after tenure to get involved in team science? </a:t>
            </a:r>
          </a:p>
          <a:p>
            <a:pPr marL="0" indent="0">
              <a:buNone/>
            </a:pPr>
            <a:r>
              <a:rPr lang="en-US" b="0" dirty="0"/>
              <a:t>9. Do you need independent science [senior author; PI/MPI/Co-PI on grants] to make full professor in any position at your institution? </a:t>
            </a:r>
          </a:p>
          <a:p>
            <a:pPr marL="0" indent="0">
              <a:buNone/>
            </a:pPr>
            <a:r>
              <a:rPr lang="en-US" b="0" dirty="0"/>
              <a:t>10. At your institution, would a combination of team and independent science be the most valued profile? </a:t>
            </a:r>
          </a:p>
        </p:txBody>
      </p:sp>
    </p:spTree>
    <p:extLst>
      <p:ext uri="{BB962C8B-B14F-4D97-AF65-F5344CB8AC3E}">
        <p14:creationId xmlns:p14="http://schemas.microsoft.com/office/powerpoint/2010/main" val="1903171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B5F331-A088-4190-8A01-E2669AFBE409}"/>
              </a:ext>
            </a:extLst>
          </p:cNvPr>
          <p:cNvSpPr>
            <a:spLocks noGrp="1"/>
          </p:cNvSpPr>
          <p:nvPr>
            <p:ph type="title"/>
          </p:nvPr>
        </p:nvSpPr>
        <p:spPr>
          <a:xfrm>
            <a:off x="838200" y="414553"/>
            <a:ext cx="10515600" cy="690347"/>
          </a:xfrm>
        </p:spPr>
        <p:txBody>
          <a:bodyPr>
            <a:normAutofit/>
          </a:bodyPr>
          <a:lstStyle/>
          <a:p>
            <a:r>
              <a:rPr lang="en-US" sz="3200" dirty="0"/>
              <a:t>Work Force Development DTF Group Activity (</a:t>
            </a:r>
            <a:r>
              <a:rPr lang="en-US" sz="3200" i="1" dirty="0"/>
              <a:t>N</a:t>
            </a:r>
            <a:r>
              <a:rPr lang="en-US" sz="3200" dirty="0"/>
              <a:t>= 54)</a:t>
            </a:r>
          </a:p>
        </p:txBody>
      </p:sp>
      <p:sp>
        <p:nvSpPr>
          <p:cNvPr id="3" name="Content Placeholder 2">
            <a:extLst>
              <a:ext uri="{FF2B5EF4-FFF2-40B4-BE49-F238E27FC236}">
                <a16:creationId xmlns:a16="http://schemas.microsoft.com/office/drawing/2014/main" xmlns="" id="{C67BBB49-1196-4996-BAC0-B53F077B1F88}"/>
              </a:ext>
            </a:extLst>
          </p:cNvPr>
          <p:cNvSpPr>
            <a:spLocks noGrp="1"/>
          </p:cNvSpPr>
          <p:nvPr>
            <p:ph idx="1"/>
          </p:nvPr>
        </p:nvSpPr>
        <p:spPr>
          <a:xfrm>
            <a:off x="495300" y="1270000"/>
            <a:ext cx="11432540" cy="4956392"/>
          </a:xfrm>
        </p:spPr>
        <p:txBody>
          <a:bodyPr>
            <a:normAutofit/>
          </a:bodyPr>
          <a:lstStyle/>
          <a:p>
            <a:pPr marL="0" lvl="0" indent="0">
              <a:buNone/>
            </a:pPr>
            <a:r>
              <a:rPr lang="en-US" b="0" dirty="0"/>
              <a:t>1. Do you know the P&amp;T Policies within your unit or college?  </a:t>
            </a:r>
            <a:r>
              <a:rPr lang="en-US" dirty="0"/>
              <a:t>Yes: 47%</a:t>
            </a:r>
          </a:p>
          <a:p>
            <a:pPr marL="0" lvl="0" indent="0">
              <a:buNone/>
            </a:pPr>
            <a:r>
              <a:rPr lang="en-US" b="0" dirty="0"/>
              <a:t>2. Have P&amp;T Policies changed to reflect team science?  </a:t>
            </a:r>
            <a:r>
              <a:rPr lang="en-US" dirty="0"/>
              <a:t>Yes: 50%</a:t>
            </a:r>
          </a:p>
          <a:p>
            <a:pPr marL="0" lvl="0" indent="0">
              <a:buNone/>
            </a:pPr>
            <a:r>
              <a:rPr lang="en-US" b="0" dirty="0"/>
              <a:t>3. Do you think your institution’s P&amp;T policies are being universally applied? </a:t>
            </a:r>
            <a:r>
              <a:rPr lang="en-US" dirty="0"/>
              <a:t>Yes: 44%</a:t>
            </a:r>
          </a:p>
          <a:p>
            <a:pPr marL="0" lvl="0" indent="0">
              <a:buNone/>
            </a:pPr>
            <a:r>
              <a:rPr lang="en-US" b="0" dirty="0"/>
              <a:t>4. Do you think that non-tenure team science tracks are the natural evolution of jobs within Academic Centers? </a:t>
            </a:r>
            <a:r>
              <a:rPr lang="en-US" dirty="0"/>
              <a:t>Yes: 38%</a:t>
            </a:r>
          </a:p>
          <a:p>
            <a:pPr marL="0" lvl="0" indent="0">
              <a:buNone/>
            </a:pPr>
            <a:r>
              <a:rPr lang="en-US" b="0" dirty="0"/>
              <a:t>5. Do you see increasing numbers of career paths within your institution? </a:t>
            </a:r>
            <a:r>
              <a:rPr lang="en-US" dirty="0"/>
              <a:t>Yes: 44%</a:t>
            </a:r>
          </a:p>
          <a:p>
            <a:pPr marL="0" lvl="0" indent="0">
              <a:buNone/>
            </a:pPr>
            <a:endParaRPr lang="en-US" dirty="0"/>
          </a:p>
          <a:p>
            <a:endParaRPr lang="en-US" dirty="0"/>
          </a:p>
        </p:txBody>
      </p:sp>
    </p:spTree>
    <p:extLst>
      <p:ext uri="{BB962C8B-B14F-4D97-AF65-F5344CB8AC3E}">
        <p14:creationId xmlns:p14="http://schemas.microsoft.com/office/powerpoint/2010/main" val="2102246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5C768D1-52BD-4086-AB92-4F35D90DD867}"/>
              </a:ext>
            </a:extLst>
          </p:cNvPr>
          <p:cNvSpPr>
            <a:spLocks noGrp="1"/>
          </p:cNvSpPr>
          <p:nvPr>
            <p:ph type="title"/>
          </p:nvPr>
        </p:nvSpPr>
        <p:spPr>
          <a:xfrm>
            <a:off x="838200" y="414554"/>
            <a:ext cx="10515600" cy="217056"/>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xmlns="" id="{392C3993-A30C-4778-A603-E46AC3F65ECA}"/>
              </a:ext>
            </a:extLst>
          </p:cNvPr>
          <p:cNvSpPr>
            <a:spLocks noGrp="1"/>
          </p:cNvSpPr>
          <p:nvPr>
            <p:ph idx="1"/>
          </p:nvPr>
        </p:nvSpPr>
        <p:spPr>
          <a:xfrm>
            <a:off x="629920" y="1151152"/>
            <a:ext cx="10891520" cy="5036288"/>
          </a:xfrm>
        </p:spPr>
        <p:txBody>
          <a:bodyPr>
            <a:normAutofit fontScale="92500" lnSpcReduction="20000"/>
          </a:bodyPr>
          <a:lstStyle/>
          <a:p>
            <a:pPr marL="0" indent="0">
              <a:buNone/>
            </a:pPr>
            <a:r>
              <a:rPr lang="en-US" b="0" dirty="0"/>
              <a:t>6. Do the career paths in your institution place differential value on team science? </a:t>
            </a:r>
            <a:r>
              <a:rPr lang="en-US" dirty="0"/>
              <a:t>Yes: 46%</a:t>
            </a:r>
          </a:p>
          <a:p>
            <a:pPr marL="0" indent="0">
              <a:buNone/>
            </a:pPr>
            <a:r>
              <a:rPr lang="en-US" b="0" dirty="0"/>
              <a:t>7. Should people wait until tenure before getting involved in Team Science? </a:t>
            </a:r>
            <a:r>
              <a:rPr lang="en-US" dirty="0"/>
              <a:t>Yes: 18%</a:t>
            </a:r>
          </a:p>
          <a:p>
            <a:pPr marL="0" indent="0">
              <a:buNone/>
            </a:pPr>
            <a:r>
              <a:rPr lang="en-US" b="0" dirty="0"/>
              <a:t>8. Is it safer to wait until after tenure to get involved in Team Science? </a:t>
            </a:r>
            <a:r>
              <a:rPr lang="en-US" dirty="0"/>
              <a:t>Yes: 31% </a:t>
            </a:r>
          </a:p>
          <a:p>
            <a:pPr marL="0" indent="0">
              <a:buNone/>
            </a:pPr>
            <a:r>
              <a:rPr lang="en-US" b="0" dirty="0"/>
              <a:t>9. Do you need independent science [senior author; PI/MPI/Co-PI on grants] in order to make full professor in any position at your institution? </a:t>
            </a:r>
            <a:r>
              <a:rPr lang="en-US" dirty="0"/>
              <a:t>Yes: 73%</a:t>
            </a:r>
          </a:p>
          <a:p>
            <a:pPr marL="0" indent="0">
              <a:buNone/>
            </a:pPr>
            <a:r>
              <a:rPr lang="en-US" b="0" dirty="0"/>
              <a:t>10. At your institution, would a combination of team and independent science be the most valued profile? </a:t>
            </a:r>
            <a:r>
              <a:rPr lang="en-US" dirty="0"/>
              <a:t>Yes: 45%</a:t>
            </a:r>
          </a:p>
          <a:p>
            <a:endParaRPr lang="en-US" dirty="0"/>
          </a:p>
        </p:txBody>
      </p:sp>
    </p:spTree>
    <p:extLst>
      <p:ext uri="{BB962C8B-B14F-4D97-AF65-F5344CB8AC3E}">
        <p14:creationId xmlns:p14="http://schemas.microsoft.com/office/powerpoint/2010/main" val="252200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4A42551-8FFA-466E-AEE2-E6A8EFD61811}"/>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xmlns="" id="{9EE2A188-9CE3-46C9-AB6C-E5D895CDAA44}"/>
              </a:ext>
            </a:extLst>
          </p:cNvPr>
          <p:cNvSpPr>
            <a:spLocks noGrp="1"/>
          </p:cNvSpPr>
          <p:nvPr>
            <p:ph idx="1"/>
          </p:nvPr>
        </p:nvSpPr>
        <p:spPr/>
        <p:txBody>
          <a:bodyPr/>
          <a:lstStyle/>
          <a:p>
            <a:r>
              <a:rPr lang="en-US" dirty="0"/>
              <a:t>What might be the risks of institutions’ establishing a team science track?</a:t>
            </a:r>
          </a:p>
          <a:p>
            <a:r>
              <a:rPr lang="en-US" dirty="0"/>
              <a:t>If the team science track came with tenure, what might be the risks to individuals on that track?</a:t>
            </a:r>
          </a:p>
          <a:p>
            <a:r>
              <a:rPr lang="en-US" dirty="0"/>
              <a:t>What’s it like at Rutgers/RWJ?</a:t>
            </a:r>
          </a:p>
          <a:p>
            <a:endParaRPr lang="en-US" dirty="0"/>
          </a:p>
        </p:txBody>
      </p:sp>
    </p:spTree>
    <p:extLst>
      <p:ext uri="{BB962C8B-B14F-4D97-AF65-F5344CB8AC3E}">
        <p14:creationId xmlns:p14="http://schemas.microsoft.com/office/powerpoint/2010/main" val="3244738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9EF6E46-5596-4051-A547-D29FF83590E5}"/>
              </a:ext>
            </a:extLst>
          </p:cNvPr>
          <p:cNvSpPr>
            <a:spLocks noGrp="1"/>
          </p:cNvSpPr>
          <p:nvPr>
            <p:ph type="title"/>
          </p:nvPr>
        </p:nvSpPr>
        <p:spPr>
          <a:xfrm>
            <a:off x="838200" y="414553"/>
            <a:ext cx="10515600" cy="906247"/>
          </a:xfrm>
        </p:spPr>
        <p:txBody>
          <a:bodyPr/>
          <a:lstStyle/>
          <a:p>
            <a:r>
              <a:rPr lang="en-US" dirty="0"/>
              <a:t>Background</a:t>
            </a:r>
          </a:p>
        </p:txBody>
      </p:sp>
      <p:sp>
        <p:nvSpPr>
          <p:cNvPr id="3" name="Content Placeholder 2">
            <a:extLst>
              <a:ext uri="{FF2B5EF4-FFF2-40B4-BE49-F238E27FC236}">
                <a16:creationId xmlns:a16="http://schemas.microsoft.com/office/drawing/2014/main" xmlns="" id="{1449BD44-B745-4994-B808-790E9DC5E1D8}"/>
              </a:ext>
            </a:extLst>
          </p:cNvPr>
          <p:cNvSpPr>
            <a:spLocks noGrp="1"/>
          </p:cNvSpPr>
          <p:nvPr>
            <p:ph idx="1"/>
          </p:nvPr>
        </p:nvSpPr>
        <p:spPr>
          <a:xfrm>
            <a:off x="838200" y="1501629"/>
            <a:ext cx="10515600" cy="4724762"/>
          </a:xfrm>
        </p:spPr>
        <p:txBody>
          <a:bodyPr>
            <a:normAutofit fontScale="92500" lnSpcReduction="10000"/>
          </a:bodyPr>
          <a:lstStyle/>
          <a:p>
            <a:r>
              <a:rPr lang="en-US" sz="2400" dirty="0"/>
              <a:t>Complexity of health and health care problems underlie necessity for interdisciplinary team science</a:t>
            </a:r>
          </a:p>
          <a:p>
            <a:r>
              <a:rPr lang="en-US" sz="2400" dirty="0"/>
              <a:t>Goal setting theory: Individuals are motivated to align their work activities with the reward system of their work organization </a:t>
            </a:r>
            <a:r>
              <a:rPr lang="en-US" sz="1900" b="0" dirty="0"/>
              <a:t>(</a:t>
            </a:r>
            <a:r>
              <a:rPr lang="en-US" sz="1900" b="0" dirty="0" err="1"/>
              <a:t>Kanfer</a:t>
            </a:r>
            <a:r>
              <a:rPr lang="en-US" sz="1900" b="0" dirty="0"/>
              <a:t> et al., 2017)</a:t>
            </a:r>
          </a:p>
          <a:p>
            <a:r>
              <a:rPr lang="en-US" sz="2400" dirty="0"/>
              <a:t>In the academy, promotion and tenure (P&amp;T) policies are at the foundation of the reward system</a:t>
            </a:r>
          </a:p>
          <a:p>
            <a:pPr lvl="1"/>
            <a:r>
              <a:rPr lang="en-US" dirty="0"/>
              <a:t>In concert with the proliferation of team science is a growing body of literature on best practices for institutional support of team science </a:t>
            </a:r>
            <a:r>
              <a:rPr lang="en-US" sz="1900" dirty="0"/>
              <a:t>(e.g., Klein &amp; Falk-</a:t>
            </a:r>
            <a:r>
              <a:rPr lang="en-US" sz="1900" dirty="0" err="1"/>
              <a:t>Krzesinski</a:t>
            </a:r>
            <a:r>
              <a:rPr lang="en-US" sz="1900" dirty="0"/>
              <a:t>, 2017)</a:t>
            </a:r>
          </a:p>
          <a:p>
            <a:pPr lvl="1"/>
            <a:r>
              <a:rPr lang="en-US" dirty="0"/>
              <a:t>Yet, empirical research on institutions’ P&amp;T policies regarding team science remains limited</a:t>
            </a:r>
          </a:p>
          <a:p>
            <a:endParaRPr lang="en-US" dirty="0"/>
          </a:p>
        </p:txBody>
      </p:sp>
    </p:spTree>
    <p:extLst>
      <p:ext uri="{BB962C8B-B14F-4D97-AF65-F5344CB8AC3E}">
        <p14:creationId xmlns:p14="http://schemas.microsoft.com/office/powerpoint/2010/main" val="3248601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6E7A202-61F6-44A3-8AAA-7952B1F51FC3}"/>
              </a:ext>
            </a:extLst>
          </p:cNvPr>
          <p:cNvSpPr>
            <a:spLocks noGrp="1"/>
          </p:cNvSpPr>
          <p:nvPr>
            <p:ph type="title"/>
          </p:nvPr>
        </p:nvSpPr>
        <p:spPr>
          <a:xfrm>
            <a:off x="838200" y="1137920"/>
            <a:ext cx="10515600" cy="3413760"/>
          </a:xfrm>
        </p:spPr>
        <p:txBody>
          <a:bodyPr/>
          <a:lstStyle/>
          <a:p>
            <a:r>
              <a:rPr lang="en-US" dirty="0"/>
              <a:t>Other Thoughts/Questions?</a:t>
            </a:r>
            <a:br>
              <a:rPr lang="en-US" dirty="0"/>
            </a:br>
            <a:r>
              <a:rPr lang="en-US" dirty="0"/>
              <a:t/>
            </a:r>
            <a:br>
              <a:rPr lang="en-US" dirty="0"/>
            </a:br>
            <a:r>
              <a:rPr lang="en-US" dirty="0"/>
              <a:t>Thanks!</a:t>
            </a:r>
          </a:p>
        </p:txBody>
      </p:sp>
      <p:sp>
        <p:nvSpPr>
          <p:cNvPr id="3" name="Content Placeholder 2">
            <a:extLst>
              <a:ext uri="{FF2B5EF4-FFF2-40B4-BE49-F238E27FC236}">
                <a16:creationId xmlns:a16="http://schemas.microsoft.com/office/drawing/2014/main" xmlns="" id="{1F31B242-627E-4CBF-AAD8-03BD52EC5E27}"/>
              </a:ext>
            </a:extLst>
          </p:cNvPr>
          <p:cNvSpPr>
            <a:spLocks noGrp="1"/>
          </p:cNvSpPr>
          <p:nvPr>
            <p:ph idx="1"/>
          </p:nvPr>
        </p:nvSpPr>
        <p:spPr>
          <a:xfrm>
            <a:off x="2672080" y="5283199"/>
            <a:ext cx="3068320" cy="943191"/>
          </a:xfrm>
        </p:spPr>
        <p:txBody>
          <a:bodyPr/>
          <a:lstStyle/>
          <a:p>
            <a:endParaRPr lang="en-US" dirty="0"/>
          </a:p>
        </p:txBody>
      </p:sp>
    </p:spTree>
    <p:extLst>
      <p:ext uri="{BB962C8B-B14F-4D97-AF65-F5344CB8AC3E}">
        <p14:creationId xmlns:p14="http://schemas.microsoft.com/office/powerpoint/2010/main" val="4126552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AF16821-C69F-4FC8-ADF9-00F2D743B4A8}"/>
              </a:ext>
            </a:extLst>
          </p:cNvPr>
          <p:cNvSpPr>
            <a:spLocks noGrp="1"/>
          </p:cNvSpPr>
          <p:nvPr>
            <p:ph type="title"/>
          </p:nvPr>
        </p:nvSpPr>
        <p:spPr>
          <a:xfrm>
            <a:off x="838200" y="414553"/>
            <a:ext cx="10515600" cy="814807"/>
          </a:xfrm>
        </p:spPr>
        <p:txBody>
          <a:bodyPr>
            <a:normAutofit/>
          </a:bodyPr>
          <a:lstStyle/>
          <a:p>
            <a:r>
              <a:rPr lang="en-US" sz="3600" dirty="0"/>
              <a:t>More Thanks</a:t>
            </a:r>
          </a:p>
        </p:txBody>
      </p:sp>
      <p:sp>
        <p:nvSpPr>
          <p:cNvPr id="3" name="Content Placeholder 2">
            <a:extLst>
              <a:ext uri="{FF2B5EF4-FFF2-40B4-BE49-F238E27FC236}">
                <a16:creationId xmlns:a16="http://schemas.microsoft.com/office/drawing/2014/main" xmlns="" id="{C9D5DAEF-8EEF-4F21-A9AD-24DC46E6946A}"/>
              </a:ext>
            </a:extLst>
          </p:cNvPr>
          <p:cNvSpPr>
            <a:spLocks noGrp="1"/>
          </p:cNvSpPr>
          <p:nvPr>
            <p:ph idx="1"/>
          </p:nvPr>
        </p:nvSpPr>
        <p:spPr>
          <a:xfrm>
            <a:off x="838200" y="1158240"/>
            <a:ext cx="11064240" cy="4936071"/>
          </a:xfrm>
        </p:spPr>
        <p:txBody>
          <a:bodyPr>
            <a:normAutofit/>
          </a:bodyPr>
          <a:lstStyle/>
          <a:p>
            <a:pPr marL="0" indent="0" algn="ctr">
              <a:buNone/>
            </a:pPr>
            <a:r>
              <a:rPr lang="en-US" dirty="0"/>
              <a:t>Our team: Dee Bagshaw, Arthur Blank, Deborah       </a:t>
            </a:r>
            <a:r>
              <a:rPr lang="en-US" dirty="0" err="1"/>
              <a:t>DiazGranados</a:t>
            </a:r>
            <a:r>
              <a:rPr lang="en-US" dirty="0"/>
              <a:t>, Dayan </a:t>
            </a:r>
            <a:r>
              <a:rPr lang="en-US" dirty="0" err="1"/>
              <a:t>Ranwala</a:t>
            </a:r>
            <a:r>
              <a:rPr lang="en-US" dirty="0"/>
              <a:t> &amp; Erich </a:t>
            </a:r>
            <a:r>
              <a:rPr lang="en-US" dirty="0" err="1"/>
              <a:t>Schienke</a:t>
            </a:r>
            <a:endParaRPr lang="en-US" baseline="30000" dirty="0"/>
          </a:p>
          <a:p>
            <a:pPr marL="0" indent="0" algn="ctr">
              <a:buNone/>
            </a:pPr>
            <a:r>
              <a:rPr lang="en-US" sz="2900" dirty="0"/>
              <a:t>Promotion and Tenure Policies for Team Science at Colleges/ Schools of Medicine, </a:t>
            </a:r>
            <a:r>
              <a:rPr lang="en-US" sz="2900" i="1" dirty="0"/>
              <a:t>Journal of Clinical and Translational Science, 2019, </a:t>
            </a:r>
            <a:r>
              <a:rPr lang="en-US" sz="2900" dirty="0"/>
              <a:t> 3: 245–252. </a:t>
            </a:r>
            <a:r>
              <a:rPr lang="en-US" sz="2900" dirty="0" err="1"/>
              <a:t>doi</a:t>
            </a:r>
            <a:r>
              <a:rPr lang="en-US" sz="2900" dirty="0"/>
              <a:t>: </a:t>
            </a:r>
            <a:r>
              <a:rPr lang="en-US" sz="2900" dirty="0">
                <a:hlinkClick r:id="rId2"/>
              </a:rPr>
              <a:t>10.1017/cts.2019.401</a:t>
            </a:r>
            <a:endParaRPr lang="en-US" sz="2900" dirty="0"/>
          </a:p>
          <a:p>
            <a:pPr marL="0" indent="0" algn="ctr">
              <a:buNone/>
            </a:pPr>
            <a:r>
              <a:rPr lang="en-US" sz="2000" dirty="0"/>
              <a:t>This work was supported by the National Center for Advancing Translational Sciences, National Institutes of Health, through Grants UL1 TR002014 (Penn State Clinical and Translational Science Institute), UL1TR002556 (Harold and Muriel Block Institute for Clinical and Translational Research at Einstein and Montefiore),  UL1TR001450 (South Carolina Clinical and Translational Research Institute, Medical University of South Carolina) and UL1TR002649 (Virginia Commonwealth University). </a:t>
            </a:r>
          </a:p>
          <a:p>
            <a:endParaRPr lang="en-US" dirty="0"/>
          </a:p>
        </p:txBody>
      </p:sp>
    </p:spTree>
    <p:extLst>
      <p:ext uri="{BB962C8B-B14F-4D97-AF65-F5344CB8AC3E}">
        <p14:creationId xmlns:p14="http://schemas.microsoft.com/office/powerpoint/2010/main" val="1327526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A4B8AA5-9E83-49E4-A386-0649D3E3E6A6}"/>
              </a:ext>
            </a:extLst>
          </p:cNvPr>
          <p:cNvSpPr>
            <a:spLocks noGrp="1"/>
          </p:cNvSpPr>
          <p:nvPr>
            <p:ph type="title"/>
          </p:nvPr>
        </p:nvSpPr>
        <p:spPr>
          <a:xfrm>
            <a:off x="838200" y="414553"/>
            <a:ext cx="9829800" cy="581127"/>
          </a:xfrm>
        </p:spPr>
        <p:txBody>
          <a:bodyPr>
            <a:normAutofit fontScale="90000"/>
          </a:bodyPr>
          <a:lstStyle/>
          <a:p>
            <a:r>
              <a:rPr lang="en-US" dirty="0"/>
              <a:t>Rationale</a:t>
            </a:r>
          </a:p>
        </p:txBody>
      </p:sp>
      <p:sp>
        <p:nvSpPr>
          <p:cNvPr id="3" name="Content Placeholder 2">
            <a:extLst>
              <a:ext uri="{FF2B5EF4-FFF2-40B4-BE49-F238E27FC236}">
                <a16:creationId xmlns:a16="http://schemas.microsoft.com/office/drawing/2014/main" xmlns="" id="{13142F75-A799-431D-846B-42B1B54EDDBD}"/>
              </a:ext>
            </a:extLst>
          </p:cNvPr>
          <p:cNvSpPr>
            <a:spLocks noGrp="1"/>
          </p:cNvSpPr>
          <p:nvPr>
            <p:ph idx="1"/>
          </p:nvPr>
        </p:nvSpPr>
        <p:spPr>
          <a:xfrm>
            <a:off x="838200" y="1148080"/>
            <a:ext cx="10515600" cy="5078311"/>
          </a:xfrm>
        </p:spPr>
        <p:txBody>
          <a:bodyPr>
            <a:normAutofit/>
          </a:bodyPr>
          <a:lstStyle/>
          <a:p>
            <a:r>
              <a:rPr lang="en-US" sz="2400" dirty="0"/>
              <a:t>To shed new light on the role of P&amp;T policies in promoting team science, we expanded on prior work to review complete P&amp;T documents of the </a:t>
            </a:r>
            <a:r>
              <a:rPr lang="en-US" sz="2400" dirty="0" err="1"/>
              <a:t>CoMs</a:t>
            </a:r>
            <a:r>
              <a:rPr lang="en-US" sz="2400" dirty="0"/>
              <a:t> at CTSA institutions. </a:t>
            </a:r>
          </a:p>
          <a:p>
            <a:r>
              <a:rPr lang="en-US" sz="2400" dirty="0"/>
              <a:t>Academic institutions are complex organizations </a:t>
            </a:r>
            <a:r>
              <a:rPr lang="en-US" sz="1800" dirty="0"/>
              <a:t>(Bunton &amp; Mallon, 2007)</a:t>
            </a:r>
            <a:r>
              <a:rPr lang="en-US" sz="2400" dirty="0"/>
              <a:t>. In any given institution, P&amp;T policies may not be monolithic, but rather vary as a function of the faculty member’s appointment. </a:t>
            </a:r>
          </a:p>
          <a:p>
            <a:pPr lvl="1"/>
            <a:r>
              <a:rPr lang="en-US" dirty="0"/>
              <a:t>Such</a:t>
            </a:r>
            <a:r>
              <a:rPr lang="en-US" i="1" dirty="0"/>
              <a:t> within-institution variation </a:t>
            </a:r>
            <a:r>
              <a:rPr lang="en-US" dirty="0"/>
              <a:t>may be an obstacle to advancing team science if status and rewards differ for team versus independent scientists.  </a:t>
            </a:r>
          </a:p>
          <a:p>
            <a:pPr lvl="1"/>
            <a:r>
              <a:rPr lang="en-US" dirty="0"/>
              <a:t>If value for team science differs across career paths, institutions may be sending a mixed message about team science.</a:t>
            </a:r>
          </a:p>
          <a:p>
            <a:endParaRPr lang="en-US" dirty="0"/>
          </a:p>
        </p:txBody>
      </p:sp>
    </p:spTree>
    <p:extLst>
      <p:ext uri="{BB962C8B-B14F-4D97-AF65-F5344CB8AC3E}">
        <p14:creationId xmlns:p14="http://schemas.microsoft.com/office/powerpoint/2010/main" val="607796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1E27D2-0E4F-46A1-B538-222E0561E0ED}"/>
              </a:ext>
            </a:extLst>
          </p:cNvPr>
          <p:cNvSpPr>
            <a:spLocks noGrp="1"/>
          </p:cNvSpPr>
          <p:nvPr>
            <p:ph type="title"/>
          </p:nvPr>
        </p:nvSpPr>
        <p:spPr>
          <a:xfrm>
            <a:off x="838200" y="414554"/>
            <a:ext cx="10515600" cy="784326"/>
          </a:xfrm>
        </p:spPr>
        <p:txBody>
          <a:bodyPr>
            <a:normAutofit/>
          </a:bodyPr>
          <a:lstStyle/>
          <a:p>
            <a:r>
              <a:rPr lang="en-US" sz="3600" dirty="0"/>
              <a:t>Study Goal</a:t>
            </a:r>
          </a:p>
        </p:txBody>
      </p:sp>
      <p:sp>
        <p:nvSpPr>
          <p:cNvPr id="3" name="Content Placeholder 2">
            <a:extLst>
              <a:ext uri="{FF2B5EF4-FFF2-40B4-BE49-F238E27FC236}">
                <a16:creationId xmlns:a16="http://schemas.microsoft.com/office/drawing/2014/main" xmlns="" id="{15BBDF53-F8C5-41A2-9FF2-DA5EE4CC23F7}"/>
              </a:ext>
            </a:extLst>
          </p:cNvPr>
          <p:cNvSpPr>
            <a:spLocks noGrp="1"/>
          </p:cNvSpPr>
          <p:nvPr>
            <p:ph idx="1"/>
          </p:nvPr>
        </p:nvSpPr>
        <p:spPr>
          <a:xfrm>
            <a:off x="558800" y="1351280"/>
            <a:ext cx="11226800" cy="4875111"/>
          </a:xfrm>
        </p:spPr>
        <p:txBody>
          <a:bodyPr>
            <a:normAutofit/>
          </a:bodyPr>
          <a:lstStyle/>
          <a:p>
            <a:r>
              <a:rPr lang="en-US" sz="2400" dirty="0"/>
              <a:t>To identify factors that explain variation in </a:t>
            </a:r>
            <a:r>
              <a:rPr lang="en-US" sz="2400" i="1" dirty="0"/>
              <a:t>Team Science Value </a:t>
            </a:r>
            <a:r>
              <a:rPr lang="en-US" sz="2400" dirty="0"/>
              <a:t>and in </a:t>
            </a:r>
            <a:r>
              <a:rPr lang="en-US" sz="2400" i="1" dirty="0"/>
              <a:t>the Specificity of Guidelines for Documenting Team Science C</a:t>
            </a:r>
            <a:r>
              <a:rPr lang="en-US" sz="2400" dirty="0"/>
              <a:t>ontributions</a:t>
            </a:r>
          </a:p>
          <a:p>
            <a:r>
              <a:rPr lang="en-US" sz="2400" dirty="0"/>
              <a:t>Two questions:</a:t>
            </a:r>
          </a:p>
          <a:p>
            <a:pPr lvl="1"/>
            <a:r>
              <a:rPr lang="en-US" dirty="0"/>
              <a:t>Do ratings of Team Science Value and/or Documentation Guidance differ as a function within-institution factors: </a:t>
            </a:r>
            <a:r>
              <a:rPr lang="en-US" b="1" dirty="0"/>
              <a:t>rank</a:t>
            </a:r>
            <a:r>
              <a:rPr lang="en-US" dirty="0"/>
              <a:t> (associate vs full professor); </a:t>
            </a:r>
            <a:r>
              <a:rPr lang="en-US" b="1" dirty="0"/>
              <a:t>track</a:t>
            </a:r>
            <a:r>
              <a:rPr lang="en-US" dirty="0"/>
              <a:t> (tenure eligible vs not) or </a:t>
            </a:r>
            <a:r>
              <a:rPr lang="en-US" b="1" dirty="0"/>
              <a:t>role</a:t>
            </a:r>
            <a:r>
              <a:rPr lang="en-US" dirty="0"/>
              <a:t> (research vs clinical/teaching vs. other </a:t>
            </a:r>
          </a:p>
          <a:p>
            <a:pPr lvl="1"/>
            <a:r>
              <a:rPr lang="en-US" dirty="0"/>
              <a:t>Do ratings of Team Science Value or Documentation Guidance differ as a function of between-institution factors: </a:t>
            </a:r>
            <a:r>
              <a:rPr lang="en-US" b="1" dirty="0"/>
              <a:t>public vs private status, </a:t>
            </a:r>
            <a:r>
              <a:rPr lang="en-US" b="1" i="1" dirty="0"/>
              <a:t>US News</a:t>
            </a:r>
            <a:r>
              <a:rPr lang="en-US" b="1" dirty="0"/>
              <a:t> rating, date of policy</a:t>
            </a:r>
            <a:r>
              <a:rPr lang="en-US" dirty="0"/>
              <a:t>.</a:t>
            </a:r>
          </a:p>
          <a:p>
            <a:pPr marL="0" indent="0">
              <a:buNone/>
            </a:pPr>
            <a:endParaRPr lang="en-US" dirty="0"/>
          </a:p>
        </p:txBody>
      </p:sp>
    </p:spTree>
    <p:extLst>
      <p:ext uri="{BB962C8B-B14F-4D97-AF65-F5344CB8AC3E}">
        <p14:creationId xmlns:p14="http://schemas.microsoft.com/office/powerpoint/2010/main" val="2840723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CEFC14F-A12F-46F1-A5E7-5B2C22775F33}"/>
              </a:ext>
            </a:extLst>
          </p:cNvPr>
          <p:cNvSpPr>
            <a:spLocks noGrp="1"/>
          </p:cNvSpPr>
          <p:nvPr>
            <p:ph type="title"/>
          </p:nvPr>
        </p:nvSpPr>
        <p:spPr>
          <a:xfrm>
            <a:off x="838200" y="414554"/>
            <a:ext cx="9648825" cy="631926"/>
          </a:xfrm>
        </p:spPr>
        <p:txBody>
          <a:bodyPr>
            <a:noAutofit/>
          </a:bodyPr>
          <a:lstStyle/>
          <a:p>
            <a:r>
              <a:rPr lang="en-US" sz="3200" dirty="0"/>
              <a:t>Methods</a:t>
            </a:r>
          </a:p>
        </p:txBody>
      </p:sp>
      <p:sp>
        <p:nvSpPr>
          <p:cNvPr id="3" name="Content Placeholder 2">
            <a:extLst>
              <a:ext uri="{FF2B5EF4-FFF2-40B4-BE49-F238E27FC236}">
                <a16:creationId xmlns:a16="http://schemas.microsoft.com/office/drawing/2014/main" xmlns="" id="{DF757A8E-C87C-4944-9DA5-E5B2934A3102}"/>
              </a:ext>
            </a:extLst>
          </p:cNvPr>
          <p:cNvSpPr>
            <a:spLocks noGrp="1"/>
          </p:cNvSpPr>
          <p:nvPr>
            <p:ph idx="1"/>
          </p:nvPr>
        </p:nvSpPr>
        <p:spPr>
          <a:xfrm>
            <a:off x="619760" y="1158239"/>
            <a:ext cx="11033760" cy="4934803"/>
          </a:xfrm>
        </p:spPr>
        <p:txBody>
          <a:bodyPr>
            <a:normAutofit fontScale="92500" lnSpcReduction="20000"/>
          </a:bodyPr>
          <a:lstStyle/>
          <a:p>
            <a:r>
              <a:rPr lang="en-US" sz="2400" dirty="0"/>
              <a:t>Requested and received complete P&amp;T policy documents from 49 of 63 CTSI institutions (79%); found online policy documents for 8 more (</a:t>
            </a:r>
            <a:r>
              <a:rPr lang="en-US" sz="2400" i="1" dirty="0"/>
              <a:t>N</a:t>
            </a:r>
            <a:r>
              <a:rPr lang="en-US" sz="2400" dirty="0"/>
              <a:t>=57/63 Institutions)</a:t>
            </a:r>
          </a:p>
          <a:p>
            <a:r>
              <a:rPr lang="en-US" sz="2400" dirty="0"/>
              <a:t>Reviewed policies to identify each </a:t>
            </a:r>
            <a:r>
              <a:rPr lang="en-US" sz="2400" dirty="0" err="1"/>
              <a:t>CoM’s</a:t>
            </a:r>
            <a:r>
              <a:rPr lang="en-US" sz="2400" dirty="0"/>
              <a:t> </a:t>
            </a:r>
            <a:r>
              <a:rPr lang="en-US" sz="2400" i="1" dirty="0"/>
              <a:t>Career Paths</a:t>
            </a:r>
            <a:r>
              <a:rPr lang="en-US" sz="2400" dirty="0"/>
              <a:t>, defined by:</a:t>
            </a:r>
          </a:p>
          <a:p>
            <a:pPr lvl="1"/>
            <a:r>
              <a:rPr lang="en-US" sz="2000" dirty="0"/>
              <a:t>Rank (associate versus full professor)</a:t>
            </a:r>
          </a:p>
          <a:p>
            <a:pPr lvl="1"/>
            <a:r>
              <a:rPr lang="en-US" sz="2000" dirty="0"/>
              <a:t>Track (tenure track versus non-tenure track)</a:t>
            </a:r>
          </a:p>
          <a:p>
            <a:pPr lvl="1"/>
            <a:r>
              <a:rPr lang="en-US" sz="2000" dirty="0"/>
              <a:t>Role (research, clinical/educator, other)</a:t>
            </a:r>
          </a:p>
          <a:p>
            <a:pPr marL="457200" lvl="1" indent="0">
              <a:buNone/>
            </a:pPr>
            <a:r>
              <a:rPr lang="en-US" sz="2200" b="1" i="1" dirty="0"/>
              <a:t>N</a:t>
            </a:r>
            <a:r>
              <a:rPr lang="en-US" sz="2200" b="1" dirty="0"/>
              <a:t>= 357 Career Paths across 57 </a:t>
            </a:r>
            <a:r>
              <a:rPr lang="en-US" sz="2200" b="1" dirty="0" err="1"/>
              <a:t>CoMs</a:t>
            </a:r>
            <a:r>
              <a:rPr lang="en-US" sz="2200" b="1" dirty="0"/>
              <a:t> (</a:t>
            </a:r>
            <a:r>
              <a:rPr lang="en-US" sz="2200" b="1" i="1" dirty="0"/>
              <a:t>M</a:t>
            </a:r>
            <a:r>
              <a:rPr lang="en-US" sz="2200" b="1" dirty="0"/>
              <a:t> = 6.26 paths per institution; range = 1-14) </a:t>
            </a:r>
          </a:p>
          <a:p>
            <a:r>
              <a:rPr lang="en-US" sz="2400" dirty="0"/>
              <a:t>Coded Team Science Value and Documentation Guidance for each Career Path</a:t>
            </a:r>
          </a:p>
          <a:p>
            <a:pPr lvl="1"/>
            <a:r>
              <a:rPr lang="en-US" sz="2000" dirty="0"/>
              <a:t>Rating scales developed to assess these dimensions </a:t>
            </a:r>
          </a:p>
          <a:p>
            <a:pPr lvl="1"/>
            <a:r>
              <a:rPr lang="en-US" sz="2000" dirty="0"/>
              <a:t>Consensus coding approach; at least 3 coders rated each dimension</a:t>
            </a:r>
          </a:p>
          <a:p>
            <a:endParaRPr lang="en-US" dirty="0"/>
          </a:p>
        </p:txBody>
      </p:sp>
    </p:spTree>
    <p:extLst>
      <p:ext uri="{BB962C8B-B14F-4D97-AF65-F5344CB8AC3E}">
        <p14:creationId xmlns:p14="http://schemas.microsoft.com/office/powerpoint/2010/main" val="2257132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xmlns="" id="{4E2F0F98-3EFA-423C-9AE4-4A65BA4617A9}"/>
              </a:ext>
            </a:extLst>
          </p:cNvPr>
          <p:cNvGraphicFramePr>
            <a:graphicFrameLocks noGrp="1"/>
          </p:cNvGraphicFramePr>
          <p:nvPr>
            <p:extLst>
              <p:ext uri="{D42A27DB-BD31-4B8C-83A1-F6EECF244321}">
                <p14:modId xmlns:p14="http://schemas.microsoft.com/office/powerpoint/2010/main" val="181283915"/>
              </p:ext>
            </p:extLst>
          </p:nvPr>
        </p:nvGraphicFramePr>
        <p:xfrm>
          <a:off x="213360" y="325120"/>
          <a:ext cx="10739121" cy="5818505"/>
        </p:xfrm>
        <a:graphic>
          <a:graphicData uri="http://schemas.openxmlformats.org/drawingml/2006/table">
            <a:tbl>
              <a:tblPr firstRow="1" bandRow="1">
                <a:tableStyleId>{616DA210-FB5B-4158-B5E0-FEB733F419BA}</a:tableStyleId>
              </a:tblPr>
              <a:tblGrid>
                <a:gridCol w="5014179">
                  <a:extLst>
                    <a:ext uri="{9D8B030D-6E8A-4147-A177-3AD203B41FA5}">
                      <a16:colId xmlns:a16="http://schemas.microsoft.com/office/drawing/2014/main" xmlns="" val="3485833927"/>
                    </a:ext>
                  </a:extLst>
                </a:gridCol>
                <a:gridCol w="5724942">
                  <a:extLst>
                    <a:ext uri="{9D8B030D-6E8A-4147-A177-3AD203B41FA5}">
                      <a16:colId xmlns:a16="http://schemas.microsoft.com/office/drawing/2014/main" xmlns="" val="3493302971"/>
                    </a:ext>
                  </a:extLst>
                </a:gridCol>
              </a:tblGrid>
              <a:tr h="408868">
                <a:tc>
                  <a:txBody>
                    <a:bodyPr/>
                    <a:lstStyle/>
                    <a:p>
                      <a:r>
                        <a:rPr lang="en-US" sz="2000" dirty="0">
                          <a:solidFill>
                            <a:srgbClr val="203864"/>
                          </a:solidFill>
                        </a:rPr>
                        <a:t>Team Science Value</a:t>
                      </a:r>
                    </a:p>
                  </a:txBody>
                  <a:tcPr/>
                </a:tc>
                <a:tc>
                  <a:txBody>
                    <a:bodyPr/>
                    <a:lstStyle/>
                    <a:p>
                      <a:r>
                        <a:rPr lang="en-US" sz="2000" dirty="0">
                          <a:solidFill>
                            <a:srgbClr val="203864"/>
                          </a:solidFill>
                        </a:rPr>
                        <a:t>Examples from Policy Documents</a:t>
                      </a:r>
                    </a:p>
                  </a:txBody>
                  <a:tcPr/>
                </a:tc>
                <a:extLst>
                  <a:ext uri="{0D108BD9-81ED-4DB2-BD59-A6C34878D82A}">
                    <a16:rowId xmlns:a16="http://schemas.microsoft.com/office/drawing/2014/main" xmlns="" val="1161930183"/>
                  </a:ext>
                </a:extLst>
              </a:tr>
              <a:tr h="408868">
                <a:tc>
                  <a:txBody>
                    <a:bodyPr/>
                    <a:lstStyle/>
                    <a:p>
                      <a:r>
                        <a:rPr lang="en-US" sz="2000" b="1" dirty="0">
                          <a:solidFill>
                            <a:srgbClr val="203864"/>
                          </a:solidFill>
                        </a:rPr>
                        <a:t>0=Not stated</a:t>
                      </a:r>
                    </a:p>
                  </a:txBody>
                  <a:tcPr>
                    <a:solidFill>
                      <a:schemeClr val="bg1">
                        <a:lumMod val="75000"/>
                        <a:alpha val="20000"/>
                      </a:schemeClr>
                    </a:solidFill>
                  </a:tcPr>
                </a:tc>
                <a:tc>
                  <a:txBody>
                    <a:bodyPr/>
                    <a:lstStyle/>
                    <a:p>
                      <a:r>
                        <a:rPr lang="en-US" sz="1400" dirty="0">
                          <a:solidFill>
                            <a:srgbClr val="203864"/>
                          </a:solidFill>
                        </a:rPr>
                        <a:t>Not applicable</a:t>
                      </a:r>
                    </a:p>
                  </a:txBody>
                  <a:tcPr>
                    <a:solidFill>
                      <a:schemeClr val="bg1">
                        <a:lumMod val="75000"/>
                        <a:alpha val="20000"/>
                      </a:schemeClr>
                    </a:solidFill>
                  </a:tcPr>
                </a:tc>
                <a:extLst>
                  <a:ext uri="{0D108BD9-81ED-4DB2-BD59-A6C34878D82A}">
                    <a16:rowId xmlns:a16="http://schemas.microsoft.com/office/drawing/2014/main" xmlns="" val="3400311731"/>
                  </a:ext>
                </a:extLst>
              </a:tr>
              <a:tr h="1415312">
                <a:tc>
                  <a:txBody>
                    <a:bodyPr/>
                    <a:lstStyle/>
                    <a:p>
                      <a:r>
                        <a:rPr lang="en-US" sz="2000" b="1" dirty="0">
                          <a:solidFill>
                            <a:srgbClr val="203864"/>
                          </a:solidFill>
                        </a:rPr>
                        <a:t>1=Independent science only</a:t>
                      </a:r>
                    </a:p>
                  </a:txBody>
                  <a:tcPr/>
                </a:tc>
                <a:tc>
                  <a:txBody>
                    <a:bodyPr/>
                    <a:lstStyle/>
                    <a:p>
                      <a:r>
                        <a:rPr lang="en-US" sz="1400" dirty="0">
                          <a:solidFill>
                            <a:srgbClr val="203864"/>
                          </a:solidFill>
                        </a:rPr>
                        <a:t>“Demonstration of </a:t>
                      </a:r>
                      <a:r>
                        <a:rPr lang="en-US" sz="1400" i="1" dirty="0">
                          <a:solidFill>
                            <a:srgbClr val="203864"/>
                          </a:solidFill>
                        </a:rPr>
                        <a:t>significant independent</a:t>
                      </a:r>
                      <a:r>
                        <a:rPr lang="en-US" sz="1400" dirty="0">
                          <a:solidFill>
                            <a:srgbClr val="203864"/>
                          </a:solidFill>
                        </a:rPr>
                        <a:t> intellectual contributions to successful research programs”</a:t>
                      </a:r>
                    </a:p>
                    <a:p>
                      <a:r>
                        <a:rPr lang="en-US" sz="1400" dirty="0">
                          <a:solidFill>
                            <a:srgbClr val="203864"/>
                          </a:solidFill>
                        </a:rPr>
                        <a:t>“An ongoing, peer-reviewed publication record with </a:t>
                      </a:r>
                      <a:r>
                        <a:rPr lang="en-US" sz="1400" i="1" dirty="0">
                          <a:solidFill>
                            <a:srgbClr val="203864"/>
                          </a:solidFill>
                        </a:rPr>
                        <a:t>first or senior-author </a:t>
                      </a:r>
                      <a:r>
                        <a:rPr lang="en-US" sz="1400" dirty="0">
                          <a:solidFill>
                            <a:srgbClr val="203864"/>
                          </a:solidFill>
                        </a:rPr>
                        <a:t>publications”</a:t>
                      </a:r>
                    </a:p>
                    <a:p>
                      <a:r>
                        <a:rPr lang="en-US" sz="1400" dirty="0">
                          <a:solidFill>
                            <a:srgbClr val="203864"/>
                          </a:solidFill>
                        </a:rPr>
                        <a:t>“</a:t>
                      </a:r>
                      <a:r>
                        <a:rPr lang="en-US" sz="1400" i="1" dirty="0">
                          <a:solidFill>
                            <a:srgbClr val="203864"/>
                          </a:solidFill>
                        </a:rPr>
                        <a:t>Independent funding </a:t>
                      </a:r>
                      <a:r>
                        <a:rPr lang="en-US" sz="1400" dirty="0">
                          <a:solidFill>
                            <a:srgbClr val="203864"/>
                          </a:solidFill>
                        </a:rPr>
                        <a:t>and reasonable expectation of continued independent funding”</a:t>
                      </a:r>
                    </a:p>
                  </a:txBody>
                  <a:tcPr/>
                </a:tc>
                <a:extLst>
                  <a:ext uri="{0D108BD9-81ED-4DB2-BD59-A6C34878D82A}">
                    <a16:rowId xmlns:a16="http://schemas.microsoft.com/office/drawing/2014/main" xmlns="" val="1095882755"/>
                  </a:ext>
                </a:extLst>
              </a:tr>
              <a:tr h="1195152">
                <a:tc>
                  <a:txBody>
                    <a:bodyPr/>
                    <a:lstStyle/>
                    <a:p>
                      <a:r>
                        <a:rPr lang="en-US" sz="2000" b="1" dirty="0">
                          <a:solidFill>
                            <a:srgbClr val="203864"/>
                          </a:solidFill>
                        </a:rPr>
                        <a:t>2=Independent science but may be involved in team science</a:t>
                      </a:r>
                    </a:p>
                  </a:txBody>
                  <a:tcPr>
                    <a:solidFill>
                      <a:schemeClr val="bg1">
                        <a:lumMod val="75000"/>
                        <a:alpha val="20000"/>
                      </a:schemeClr>
                    </a:solidFill>
                  </a:tcPr>
                </a:tc>
                <a:tc>
                  <a:txBody>
                    <a:bodyPr/>
                    <a:lstStyle/>
                    <a:p>
                      <a:r>
                        <a:rPr lang="en-US" sz="1400" dirty="0">
                          <a:solidFill>
                            <a:srgbClr val="203864"/>
                          </a:solidFill>
                        </a:rPr>
                        <a:t>“Typically 1-2 publications on average/year as first or senior author…although </a:t>
                      </a:r>
                      <a:r>
                        <a:rPr lang="en-US" sz="1400" i="1" dirty="0">
                          <a:solidFill>
                            <a:srgbClr val="203864"/>
                          </a:solidFill>
                        </a:rPr>
                        <a:t>consideration is also given to ….faculty whose work is primarily part of team research</a:t>
                      </a:r>
                      <a:r>
                        <a:rPr lang="en-US" sz="1400" dirty="0">
                          <a:solidFill>
                            <a:srgbClr val="203864"/>
                          </a:solidFill>
                        </a:rPr>
                        <a:t>.”</a:t>
                      </a:r>
                    </a:p>
                    <a:p>
                      <a:r>
                        <a:rPr lang="en-US" sz="1400" dirty="0">
                          <a:solidFill>
                            <a:srgbClr val="203864"/>
                          </a:solidFill>
                        </a:rPr>
                        <a:t>“</a:t>
                      </a:r>
                      <a:r>
                        <a:rPr lang="en-US" sz="1400" i="1" dirty="0">
                          <a:solidFill>
                            <a:srgbClr val="203864"/>
                          </a:solidFill>
                        </a:rPr>
                        <a:t>Co-investigator status may be a recognizable measure </a:t>
                      </a:r>
                      <a:r>
                        <a:rPr lang="en-US" sz="1400" dirty="0">
                          <a:solidFill>
                            <a:srgbClr val="203864"/>
                          </a:solidFill>
                        </a:rPr>
                        <a:t>of responsibility and activity.”</a:t>
                      </a:r>
                    </a:p>
                  </a:txBody>
                  <a:tcPr>
                    <a:solidFill>
                      <a:schemeClr val="bg1">
                        <a:lumMod val="75000"/>
                        <a:alpha val="20000"/>
                      </a:schemeClr>
                    </a:solidFill>
                  </a:tcPr>
                </a:tc>
                <a:extLst>
                  <a:ext uri="{0D108BD9-81ED-4DB2-BD59-A6C34878D82A}">
                    <a16:rowId xmlns:a16="http://schemas.microsoft.com/office/drawing/2014/main" xmlns="" val="1709543821"/>
                  </a:ext>
                </a:extLst>
              </a:tr>
              <a:tr h="1415312">
                <a:tc>
                  <a:txBody>
                    <a:bodyPr/>
                    <a:lstStyle/>
                    <a:p>
                      <a:r>
                        <a:rPr lang="en-US" sz="2000" b="1" dirty="0">
                          <a:solidFill>
                            <a:srgbClr val="203864"/>
                          </a:solidFill>
                        </a:rPr>
                        <a:t>3=Independent and team science valued equally</a:t>
                      </a:r>
                    </a:p>
                  </a:txBody>
                  <a:tcPr/>
                </a:tc>
                <a:tc>
                  <a:txBody>
                    <a:bodyPr/>
                    <a:lstStyle/>
                    <a:p>
                      <a:r>
                        <a:rPr lang="en-US" sz="1400" dirty="0">
                          <a:solidFill>
                            <a:srgbClr val="203864"/>
                          </a:solidFill>
                        </a:rPr>
                        <a:t>“Continuing publications in peer-reviewed journals of high quality providing evidence for substantial contributions to a field, </a:t>
                      </a:r>
                      <a:r>
                        <a:rPr lang="en-US" sz="1400" i="1" dirty="0">
                          <a:solidFill>
                            <a:srgbClr val="203864"/>
                          </a:solidFill>
                        </a:rPr>
                        <a:t>including an important collaborative role in these efforts.</a:t>
                      </a:r>
                      <a:r>
                        <a:rPr lang="en-US" sz="1400" dirty="0">
                          <a:solidFill>
                            <a:srgbClr val="203864"/>
                          </a:solidFill>
                        </a:rPr>
                        <a:t>”</a:t>
                      </a:r>
                    </a:p>
                    <a:p>
                      <a:r>
                        <a:rPr lang="en-US" sz="1400" dirty="0">
                          <a:solidFill>
                            <a:srgbClr val="203864"/>
                          </a:solidFill>
                        </a:rPr>
                        <a:t>“Sustained </a:t>
                      </a:r>
                      <a:r>
                        <a:rPr lang="en-US" sz="1400" i="1" dirty="0">
                          <a:solidFill>
                            <a:srgbClr val="203864"/>
                          </a:solidFill>
                        </a:rPr>
                        <a:t>independent funding or plays a documented role in obtaining and maintaining funding for collaborative efforts</a:t>
                      </a:r>
                      <a:r>
                        <a:rPr lang="en-US" sz="1400" dirty="0">
                          <a:solidFill>
                            <a:srgbClr val="203864"/>
                          </a:solidFill>
                        </a:rPr>
                        <a:t>.”</a:t>
                      </a:r>
                    </a:p>
                    <a:p>
                      <a:endParaRPr lang="en-US" sz="1400" dirty="0">
                        <a:solidFill>
                          <a:srgbClr val="203864"/>
                        </a:solidFill>
                      </a:endParaRPr>
                    </a:p>
                  </a:txBody>
                  <a:tcPr/>
                </a:tc>
                <a:extLst>
                  <a:ext uri="{0D108BD9-81ED-4DB2-BD59-A6C34878D82A}">
                    <a16:rowId xmlns:a16="http://schemas.microsoft.com/office/drawing/2014/main" xmlns="" val="2402445137"/>
                  </a:ext>
                </a:extLst>
              </a:tr>
              <a:tr h="974993">
                <a:tc>
                  <a:txBody>
                    <a:bodyPr/>
                    <a:lstStyle/>
                    <a:p>
                      <a:r>
                        <a:rPr lang="en-US" sz="2000" b="1" dirty="0">
                          <a:solidFill>
                            <a:srgbClr val="203864"/>
                          </a:solidFill>
                        </a:rPr>
                        <a:t>4=Team science valued most strongly</a:t>
                      </a:r>
                    </a:p>
                  </a:txBody>
                  <a:tcPr>
                    <a:solidFill>
                      <a:schemeClr val="bg1">
                        <a:lumMod val="75000"/>
                        <a:alpha val="20000"/>
                      </a:schemeClr>
                    </a:solidFill>
                  </a:tcPr>
                </a:tc>
                <a:tc>
                  <a:txBody>
                    <a:bodyPr/>
                    <a:lstStyle/>
                    <a:p>
                      <a:r>
                        <a:rPr lang="en-US" sz="1400" dirty="0">
                          <a:solidFill>
                            <a:srgbClr val="203864"/>
                          </a:solidFill>
                        </a:rPr>
                        <a:t>“the primary focus…is to facilitate and support the overall research mission of [Institution name], </a:t>
                      </a:r>
                      <a:r>
                        <a:rPr lang="en-US" sz="1400" i="1" dirty="0">
                          <a:solidFill>
                            <a:srgbClr val="203864"/>
                          </a:solidFill>
                        </a:rPr>
                        <a:t>rather than to develop independent programs</a:t>
                      </a:r>
                      <a:r>
                        <a:rPr lang="en-US" sz="1400" dirty="0">
                          <a:solidFill>
                            <a:srgbClr val="203864"/>
                          </a:solidFill>
                        </a:rPr>
                        <a:t>…faculty typically conduct research in collaboration with other investigators or groups of investigators.”</a:t>
                      </a:r>
                    </a:p>
                  </a:txBody>
                  <a:tcPr>
                    <a:solidFill>
                      <a:schemeClr val="bg1">
                        <a:lumMod val="75000"/>
                        <a:alpha val="20000"/>
                      </a:schemeClr>
                    </a:solidFill>
                  </a:tcPr>
                </a:tc>
                <a:extLst>
                  <a:ext uri="{0D108BD9-81ED-4DB2-BD59-A6C34878D82A}">
                    <a16:rowId xmlns:a16="http://schemas.microsoft.com/office/drawing/2014/main" xmlns="" val="3247152866"/>
                  </a:ext>
                </a:extLst>
              </a:tr>
            </a:tbl>
          </a:graphicData>
        </a:graphic>
      </p:graphicFrame>
    </p:spTree>
    <p:extLst>
      <p:ext uri="{BB962C8B-B14F-4D97-AF65-F5344CB8AC3E}">
        <p14:creationId xmlns:p14="http://schemas.microsoft.com/office/powerpoint/2010/main" val="396813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F28C1343-C8E8-484A-B247-1FE131BA22F7}"/>
              </a:ext>
            </a:extLst>
          </p:cNvPr>
          <p:cNvGraphicFramePr>
            <a:graphicFrameLocks noGrp="1"/>
          </p:cNvGraphicFramePr>
          <p:nvPr>
            <p:extLst>
              <p:ext uri="{D42A27DB-BD31-4B8C-83A1-F6EECF244321}">
                <p14:modId xmlns:p14="http://schemas.microsoft.com/office/powerpoint/2010/main" val="2232787086"/>
              </p:ext>
            </p:extLst>
          </p:nvPr>
        </p:nvGraphicFramePr>
        <p:xfrm>
          <a:off x="276225" y="504825"/>
          <a:ext cx="10788015" cy="5936751"/>
        </p:xfrm>
        <a:graphic>
          <a:graphicData uri="http://schemas.openxmlformats.org/drawingml/2006/table">
            <a:tbl>
              <a:tblPr firstRow="1" bandRow="1">
                <a:tableStyleId>{616DA210-FB5B-4158-B5E0-FEB733F419BA}</a:tableStyleId>
              </a:tblPr>
              <a:tblGrid>
                <a:gridCol w="5223222">
                  <a:extLst>
                    <a:ext uri="{9D8B030D-6E8A-4147-A177-3AD203B41FA5}">
                      <a16:colId xmlns:a16="http://schemas.microsoft.com/office/drawing/2014/main" xmlns="" val="3485833927"/>
                    </a:ext>
                  </a:extLst>
                </a:gridCol>
                <a:gridCol w="5564793">
                  <a:extLst>
                    <a:ext uri="{9D8B030D-6E8A-4147-A177-3AD203B41FA5}">
                      <a16:colId xmlns:a16="http://schemas.microsoft.com/office/drawing/2014/main" xmlns="" val="3493302971"/>
                    </a:ext>
                  </a:extLst>
                </a:gridCol>
              </a:tblGrid>
              <a:tr h="656304">
                <a:tc>
                  <a:txBody>
                    <a:bodyPr/>
                    <a:lstStyle/>
                    <a:p>
                      <a:r>
                        <a:rPr lang="en-US" sz="2000" b="1" dirty="0">
                          <a:solidFill>
                            <a:srgbClr val="203864"/>
                          </a:solidFill>
                        </a:rPr>
                        <a:t>Guidance for Documenting Team Science Achievements</a:t>
                      </a:r>
                    </a:p>
                  </a:txBody>
                  <a:tcPr/>
                </a:tc>
                <a:tc>
                  <a:txBody>
                    <a:bodyPr/>
                    <a:lstStyle/>
                    <a:p>
                      <a:r>
                        <a:rPr lang="en-US" sz="2000" dirty="0">
                          <a:solidFill>
                            <a:srgbClr val="203864"/>
                          </a:solidFill>
                        </a:rPr>
                        <a:t>Examples from Policy Documents</a:t>
                      </a:r>
                    </a:p>
                  </a:txBody>
                  <a:tcPr/>
                </a:tc>
                <a:extLst>
                  <a:ext uri="{0D108BD9-81ED-4DB2-BD59-A6C34878D82A}">
                    <a16:rowId xmlns:a16="http://schemas.microsoft.com/office/drawing/2014/main" xmlns="" val="1161930183"/>
                  </a:ext>
                </a:extLst>
              </a:tr>
              <a:tr h="998991">
                <a:tc>
                  <a:txBody>
                    <a:bodyPr/>
                    <a:lstStyle/>
                    <a:p>
                      <a:r>
                        <a:rPr lang="en-US" sz="2000" b="1" dirty="0">
                          <a:solidFill>
                            <a:srgbClr val="203864"/>
                          </a:solidFill>
                        </a:rPr>
                        <a:t>1=No guidance provided; no mention of documentation of team science contributions</a:t>
                      </a:r>
                    </a:p>
                  </a:txBody>
                  <a:tcPr>
                    <a:solidFill>
                      <a:schemeClr val="bg1">
                        <a:lumMod val="75000"/>
                        <a:alpha val="20000"/>
                      </a:schemeClr>
                    </a:solidFill>
                  </a:tcPr>
                </a:tc>
                <a:tc>
                  <a:txBody>
                    <a:bodyPr/>
                    <a:lstStyle/>
                    <a:p>
                      <a:r>
                        <a:rPr lang="en-US" sz="1400" dirty="0">
                          <a:solidFill>
                            <a:srgbClr val="203864"/>
                          </a:solidFill>
                        </a:rPr>
                        <a:t>Not applicable</a:t>
                      </a:r>
                    </a:p>
                  </a:txBody>
                  <a:tcPr>
                    <a:solidFill>
                      <a:schemeClr val="bg1">
                        <a:lumMod val="75000"/>
                        <a:alpha val="20000"/>
                      </a:schemeClr>
                    </a:solidFill>
                  </a:tcPr>
                </a:tc>
                <a:extLst>
                  <a:ext uri="{0D108BD9-81ED-4DB2-BD59-A6C34878D82A}">
                    <a16:rowId xmlns:a16="http://schemas.microsoft.com/office/drawing/2014/main" xmlns="" val="1095882755"/>
                  </a:ext>
                </a:extLst>
              </a:tr>
              <a:tr h="1084329">
                <a:tc>
                  <a:txBody>
                    <a:bodyPr/>
                    <a:lstStyle/>
                    <a:p>
                      <a:r>
                        <a:rPr lang="en-US" sz="2000" b="1" dirty="0">
                          <a:solidFill>
                            <a:srgbClr val="203864"/>
                          </a:solidFill>
                        </a:rPr>
                        <a:t>2=Documentation required but no specific guidance given</a:t>
                      </a:r>
                    </a:p>
                  </a:txBody>
                  <a:tcPr>
                    <a:solidFill>
                      <a:schemeClr val="bg1">
                        <a:alpha val="20000"/>
                      </a:schemeClr>
                    </a:solidFill>
                  </a:tcPr>
                </a:tc>
                <a:tc>
                  <a:txBody>
                    <a:bodyPr/>
                    <a:lstStyle/>
                    <a:p>
                      <a:r>
                        <a:rPr lang="en-US" sz="1400" dirty="0">
                          <a:solidFill>
                            <a:srgbClr val="203864"/>
                          </a:solidFill>
                        </a:rPr>
                        <a:t>“Team-based investigation is also recognized….However, for those individuals engaged in primarily or exclusively in collaborative research, it is imperative that the </a:t>
                      </a:r>
                      <a:r>
                        <a:rPr lang="en-US" sz="1400" i="1" dirty="0">
                          <a:solidFill>
                            <a:srgbClr val="203864"/>
                          </a:solidFill>
                        </a:rPr>
                        <a:t>individuals’ contribution to the collaborative efforts be clearly outlined</a:t>
                      </a:r>
                      <a:r>
                        <a:rPr lang="en-US" sz="1400" dirty="0">
                          <a:solidFill>
                            <a:srgbClr val="203864"/>
                          </a:solidFill>
                        </a:rPr>
                        <a:t> in the dossier, with documentation of innovation and leadership in their own area.”</a:t>
                      </a:r>
                    </a:p>
                  </a:txBody>
                  <a:tcPr>
                    <a:solidFill>
                      <a:schemeClr val="bg1">
                        <a:alpha val="20000"/>
                      </a:schemeClr>
                    </a:solidFill>
                  </a:tcPr>
                </a:tc>
                <a:extLst>
                  <a:ext uri="{0D108BD9-81ED-4DB2-BD59-A6C34878D82A}">
                    <a16:rowId xmlns:a16="http://schemas.microsoft.com/office/drawing/2014/main" xmlns="" val="1709543821"/>
                  </a:ext>
                </a:extLst>
              </a:tr>
              <a:tr h="2882031">
                <a:tc>
                  <a:txBody>
                    <a:bodyPr/>
                    <a:lstStyle/>
                    <a:p>
                      <a:r>
                        <a:rPr lang="en-US" sz="2000" b="1" dirty="0">
                          <a:solidFill>
                            <a:srgbClr val="203864"/>
                          </a:solidFill>
                        </a:rPr>
                        <a:t>3=Details provided on how to document team science achievements</a:t>
                      </a:r>
                    </a:p>
                  </a:txBody>
                  <a:tcPr>
                    <a:solidFill>
                      <a:schemeClr val="bg1">
                        <a:lumMod val="85000"/>
                        <a:alpha val="20000"/>
                      </a:schemeClr>
                    </a:solidFill>
                  </a:tcPr>
                </a:tc>
                <a:tc>
                  <a:txBody>
                    <a:bodyPr/>
                    <a:lstStyle/>
                    <a:p>
                      <a:r>
                        <a:rPr lang="en-US" sz="1400" dirty="0">
                          <a:solidFill>
                            <a:srgbClr val="203864"/>
                          </a:solidFill>
                        </a:rPr>
                        <a:t>“Team candidates’ personal statements should include a </a:t>
                      </a:r>
                      <a:r>
                        <a:rPr lang="en-US" sz="1400" i="1" dirty="0">
                          <a:solidFill>
                            <a:srgbClr val="203864"/>
                          </a:solidFill>
                        </a:rPr>
                        <a:t>detailed description of the type or types of contributions they have made to the team or teams of which they are a part and describe the type of team scientist they believe themselves to be</a:t>
                      </a:r>
                      <a:r>
                        <a:rPr lang="en-US" sz="1400" dirty="0">
                          <a:solidFill>
                            <a:srgbClr val="203864"/>
                          </a:solidFill>
                        </a:rPr>
                        <a:t>.”</a:t>
                      </a:r>
                    </a:p>
                    <a:p>
                      <a:r>
                        <a:rPr lang="en-US" sz="1400" dirty="0">
                          <a:solidFill>
                            <a:srgbClr val="203864"/>
                          </a:solidFill>
                        </a:rPr>
                        <a:t>“Team candidates should </a:t>
                      </a:r>
                      <a:r>
                        <a:rPr lang="en-US" sz="1400" i="1" dirty="0">
                          <a:solidFill>
                            <a:srgbClr val="203864"/>
                          </a:solidFill>
                        </a:rPr>
                        <a:t>annotate each team publication and team grant of their CV to indicate the precise role and nature and extent of the contribution</a:t>
                      </a:r>
                      <a:r>
                        <a:rPr lang="en-US" sz="1400" dirty="0">
                          <a:solidFill>
                            <a:srgbClr val="203864"/>
                          </a:solidFill>
                        </a:rPr>
                        <a:t> they made to that publication or research.”</a:t>
                      </a:r>
                    </a:p>
                    <a:p>
                      <a:r>
                        <a:rPr lang="en-US" sz="1400" dirty="0">
                          <a:solidFill>
                            <a:srgbClr val="203864"/>
                          </a:solidFill>
                        </a:rPr>
                        <a:t>“At </a:t>
                      </a:r>
                      <a:r>
                        <a:rPr lang="en-US" sz="1400" i="1" dirty="0">
                          <a:solidFill>
                            <a:srgbClr val="203864"/>
                          </a:solidFill>
                        </a:rPr>
                        <a:t>least two of the four collaborators/mentors/colleagues selected to write on behalf of the candidate should be identified as a Team Colleague, and one of these should be the team’s leader.  Such referees will be explicitly asked to address the question of the candidate’s contributions to team science</a:t>
                      </a:r>
                      <a:r>
                        <a:rPr lang="en-US" sz="1400" dirty="0">
                          <a:solidFill>
                            <a:srgbClr val="203864"/>
                          </a:solidFill>
                        </a:rPr>
                        <a:t>.”</a:t>
                      </a:r>
                    </a:p>
                    <a:p>
                      <a:endParaRPr lang="en-US" sz="1400" dirty="0">
                        <a:solidFill>
                          <a:srgbClr val="203864"/>
                        </a:solidFill>
                      </a:endParaRPr>
                    </a:p>
                    <a:p>
                      <a:endParaRPr lang="en-US" sz="1400" dirty="0">
                        <a:solidFill>
                          <a:srgbClr val="203864"/>
                        </a:solidFill>
                      </a:endParaRPr>
                    </a:p>
                  </a:txBody>
                  <a:tcPr>
                    <a:solidFill>
                      <a:schemeClr val="bg1">
                        <a:lumMod val="85000"/>
                        <a:alpha val="20000"/>
                      </a:schemeClr>
                    </a:solidFill>
                  </a:tcPr>
                </a:tc>
                <a:extLst>
                  <a:ext uri="{0D108BD9-81ED-4DB2-BD59-A6C34878D82A}">
                    <a16:rowId xmlns:a16="http://schemas.microsoft.com/office/drawing/2014/main" xmlns="" val="2402445137"/>
                  </a:ext>
                </a:extLst>
              </a:tr>
            </a:tbl>
          </a:graphicData>
        </a:graphic>
      </p:graphicFrame>
    </p:spTree>
    <p:extLst>
      <p:ext uri="{BB962C8B-B14F-4D97-AF65-F5344CB8AC3E}">
        <p14:creationId xmlns:p14="http://schemas.microsoft.com/office/powerpoint/2010/main" val="639091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60C702-3CF3-44CF-AEAD-542D624AE222}"/>
              </a:ext>
            </a:extLst>
          </p:cNvPr>
          <p:cNvSpPr>
            <a:spLocks noGrp="1"/>
          </p:cNvSpPr>
          <p:nvPr>
            <p:ph type="title"/>
          </p:nvPr>
        </p:nvSpPr>
        <p:spPr>
          <a:xfrm>
            <a:off x="838200" y="414554"/>
            <a:ext cx="10515600" cy="631926"/>
          </a:xfrm>
        </p:spPr>
        <p:txBody>
          <a:bodyPr>
            <a:normAutofit fontScale="90000"/>
          </a:bodyPr>
          <a:lstStyle/>
          <a:p>
            <a:r>
              <a:rPr lang="en-US" dirty="0"/>
              <a:t>Analysis Plan</a:t>
            </a:r>
          </a:p>
        </p:txBody>
      </p:sp>
      <p:sp>
        <p:nvSpPr>
          <p:cNvPr id="3" name="Content Placeholder 2">
            <a:extLst>
              <a:ext uri="{FF2B5EF4-FFF2-40B4-BE49-F238E27FC236}">
                <a16:creationId xmlns:a16="http://schemas.microsoft.com/office/drawing/2014/main" xmlns="" id="{7B8AEB58-F356-4DF0-B6D9-96FAE3C15B6E}"/>
              </a:ext>
            </a:extLst>
          </p:cNvPr>
          <p:cNvSpPr>
            <a:spLocks noGrp="1"/>
          </p:cNvSpPr>
          <p:nvPr>
            <p:ph idx="1"/>
          </p:nvPr>
        </p:nvSpPr>
        <p:spPr>
          <a:xfrm>
            <a:off x="558800" y="1263535"/>
            <a:ext cx="11155680" cy="5179911"/>
          </a:xfrm>
        </p:spPr>
        <p:txBody>
          <a:bodyPr>
            <a:normAutofit fontScale="92500"/>
          </a:bodyPr>
          <a:lstStyle/>
          <a:p>
            <a:r>
              <a:rPr lang="en-US" b="0" dirty="0"/>
              <a:t>Multi-level modeling accounted for clustered design (career paths within </a:t>
            </a:r>
            <a:r>
              <a:rPr lang="en-US" b="0" dirty="0" err="1"/>
              <a:t>CoMs</a:t>
            </a:r>
            <a:r>
              <a:rPr lang="en-US" b="0" dirty="0"/>
              <a:t>) </a:t>
            </a:r>
          </a:p>
          <a:p>
            <a:r>
              <a:rPr lang="en-US" b="0" dirty="0"/>
              <a:t>Separate models for Team Science Value and Documentation Guidance</a:t>
            </a:r>
          </a:p>
          <a:p>
            <a:r>
              <a:rPr lang="en-US" b="0" dirty="0"/>
              <a:t>Within-Institution factors: rank (1= associate), track (1 = tenure eligible) and role (1 = research-focused as the reference group)</a:t>
            </a:r>
          </a:p>
          <a:p>
            <a:r>
              <a:rPr lang="en-US" b="0" dirty="0"/>
              <a:t>Between-Institution factors: Public versus private (1 = public), </a:t>
            </a:r>
            <a:r>
              <a:rPr lang="en-US" b="0" i="1" dirty="0"/>
              <a:t>US News </a:t>
            </a:r>
            <a:r>
              <a:rPr lang="en-US" b="0" dirty="0"/>
              <a:t>ranking, Year of policy</a:t>
            </a:r>
          </a:p>
          <a:p>
            <a:r>
              <a:rPr lang="en-US" b="0" dirty="0"/>
              <a:t>Control variable: Source of policy document (0 = policy obtained online; 1 = policy provided).</a:t>
            </a:r>
          </a:p>
          <a:p>
            <a:endParaRPr lang="en-US" dirty="0"/>
          </a:p>
        </p:txBody>
      </p:sp>
    </p:spTree>
    <p:extLst>
      <p:ext uri="{BB962C8B-B14F-4D97-AF65-F5344CB8AC3E}">
        <p14:creationId xmlns:p14="http://schemas.microsoft.com/office/powerpoint/2010/main" val="1648901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420655"/>
              </p:ext>
            </p:extLst>
          </p:nvPr>
        </p:nvGraphicFramePr>
        <p:xfrm>
          <a:off x="487680" y="808461"/>
          <a:ext cx="10302238" cy="4858858"/>
        </p:xfrm>
        <a:graphic>
          <a:graphicData uri="http://schemas.openxmlformats.org/drawingml/2006/table">
            <a:tbl>
              <a:tblPr firstRow="1" firstCol="1" bandRow="1">
                <a:tableStyleId>{793D81CF-94F2-401A-BA57-92F5A7B2D0C5}</a:tableStyleId>
              </a:tblPr>
              <a:tblGrid>
                <a:gridCol w="4611148">
                  <a:extLst>
                    <a:ext uri="{9D8B030D-6E8A-4147-A177-3AD203B41FA5}">
                      <a16:colId xmlns:a16="http://schemas.microsoft.com/office/drawing/2014/main" xmlns="" val="1002567948"/>
                    </a:ext>
                  </a:extLst>
                </a:gridCol>
                <a:gridCol w="261967">
                  <a:extLst>
                    <a:ext uri="{9D8B030D-6E8A-4147-A177-3AD203B41FA5}">
                      <a16:colId xmlns:a16="http://schemas.microsoft.com/office/drawing/2014/main" xmlns="" val="1905296473"/>
                    </a:ext>
                  </a:extLst>
                </a:gridCol>
                <a:gridCol w="812719">
                  <a:extLst>
                    <a:ext uri="{9D8B030D-6E8A-4147-A177-3AD203B41FA5}">
                      <a16:colId xmlns:a16="http://schemas.microsoft.com/office/drawing/2014/main" xmlns="" val="1615882016"/>
                    </a:ext>
                  </a:extLst>
                </a:gridCol>
                <a:gridCol w="1396472">
                  <a:extLst>
                    <a:ext uri="{9D8B030D-6E8A-4147-A177-3AD203B41FA5}">
                      <a16:colId xmlns:a16="http://schemas.microsoft.com/office/drawing/2014/main" xmlns="" val="367485882"/>
                    </a:ext>
                  </a:extLst>
                </a:gridCol>
                <a:gridCol w="142329">
                  <a:extLst>
                    <a:ext uri="{9D8B030D-6E8A-4147-A177-3AD203B41FA5}">
                      <a16:colId xmlns:a16="http://schemas.microsoft.com/office/drawing/2014/main" xmlns="" val="499979854"/>
                    </a:ext>
                  </a:extLst>
                </a:gridCol>
                <a:gridCol w="1542926">
                  <a:extLst>
                    <a:ext uri="{9D8B030D-6E8A-4147-A177-3AD203B41FA5}">
                      <a16:colId xmlns:a16="http://schemas.microsoft.com/office/drawing/2014/main" xmlns="" val="1902323013"/>
                    </a:ext>
                  </a:extLst>
                </a:gridCol>
                <a:gridCol w="1534677">
                  <a:extLst>
                    <a:ext uri="{9D8B030D-6E8A-4147-A177-3AD203B41FA5}">
                      <a16:colId xmlns:a16="http://schemas.microsoft.com/office/drawing/2014/main" xmlns="" val="565105321"/>
                    </a:ext>
                  </a:extLst>
                </a:gridCol>
              </a:tblGrid>
              <a:tr h="293092">
                <a:tc>
                  <a:txBody>
                    <a:bodyPr/>
                    <a:lstStyle/>
                    <a:p>
                      <a:pPr marL="0" marR="0">
                        <a:spcBef>
                          <a:spcPts val="0"/>
                        </a:spcBef>
                        <a:spcAft>
                          <a:spcPts val="0"/>
                        </a:spcAft>
                      </a:pPr>
                      <a:r>
                        <a:rPr lang="en-US" sz="1200" dirty="0">
                          <a:effectLst/>
                        </a:rPr>
                        <a:t> </a:t>
                      </a:r>
                      <a:endParaRPr lang="en-US" sz="1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gridSpan="2">
                  <a:txBody>
                    <a:bodyPr/>
                    <a:lstStyle/>
                    <a:p>
                      <a:pPr marL="0" marR="0" algn="ctr">
                        <a:spcBef>
                          <a:spcPts val="0"/>
                        </a:spcBef>
                        <a:spcAft>
                          <a:spcPts val="0"/>
                        </a:spcAft>
                      </a:pPr>
                      <a:r>
                        <a:rPr lang="en-US" sz="1200" dirty="0">
                          <a:effectLst/>
                        </a:rPr>
                        <a:t>Team Science</a:t>
                      </a:r>
                      <a:r>
                        <a:rPr lang="en-US" sz="1200" baseline="0" dirty="0">
                          <a:effectLst/>
                        </a:rPr>
                        <a:t>  </a:t>
                      </a:r>
                      <a:r>
                        <a:rPr lang="en-US" sz="1200" dirty="0">
                          <a:effectLst/>
                        </a:rPr>
                        <a:t>Value</a:t>
                      </a:r>
                      <a:endParaRPr lang="en-US" sz="1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spcBef>
                          <a:spcPts val="0"/>
                        </a:spcBef>
                        <a:spcAft>
                          <a:spcPts val="0"/>
                        </a:spcAft>
                      </a:pPr>
                      <a:r>
                        <a:rPr lang="en-US" sz="1200" dirty="0">
                          <a:effectLst/>
                        </a:rPr>
                        <a:t>Team Science</a:t>
                      </a:r>
                      <a:r>
                        <a:rPr lang="en-US" sz="1200" baseline="0" dirty="0">
                          <a:effectLst/>
                        </a:rPr>
                        <a:t> Documentation Guidance</a:t>
                      </a:r>
                      <a:endParaRPr lang="en-US" sz="1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319479800"/>
                  </a:ext>
                </a:extLst>
              </a:tr>
              <a:tr h="219548">
                <a:tc>
                  <a:txBody>
                    <a:bodyPr/>
                    <a:lstStyle/>
                    <a:p>
                      <a:pPr marL="0" marR="0">
                        <a:spcBef>
                          <a:spcPts val="0"/>
                        </a:spcBef>
                        <a:spcAft>
                          <a:spcPts val="0"/>
                        </a:spcAft>
                      </a:pPr>
                      <a:endParaRPr lang="en-US" sz="1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dirty="0">
                          <a:effectLst/>
                        </a:rPr>
                        <a:t> </a:t>
                      </a:r>
                      <a:endParaRPr lang="en-US" sz="1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189865" algn="dec"/>
                        </a:tabLst>
                      </a:pPr>
                      <a:r>
                        <a:rPr lang="en-US" sz="1200" b="1" dirty="0">
                          <a:solidFill>
                            <a:srgbClr val="203864"/>
                          </a:solidFill>
                          <a:effectLst/>
                        </a:rPr>
                        <a:t> Effect</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39065" algn="dec"/>
                        </a:tabLst>
                      </a:pPr>
                      <a:r>
                        <a:rPr lang="en-US" sz="1200" b="1" dirty="0">
                          <a:solidFill>
                            <a:srgbClr val="203864"/>
                          </a:solidFill>
                          <a:effectLst/>
                        </a:rPr>
                        <a:t> (SE)</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effectLst/>
                        </a:rPr>
                        <a:t> </a:t>
                      </a:r>
                      <a:endParaRPr lang="en-US" sz="11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203864"/>
                          </a:solidFill>
                          <a:effectLst/>
                        </a:rPr>
                        <a:t> Effect</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203864"/>
                          </a:solidFill>
                          <a:effectLst/>
                        </a:rPr>
                        <a:t> (SE)</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93218859"/>
                  </a:ext>
                </a:extLst>
              </a:tr>
              <a:tr h="219548">
                <a:tc>
                  <a:txBody>
                    <a:bodyPr/>
                    <a:lstStyle/>
                    <a:p>
                      <a:pPr marL="0" marR="0">
                        <a:spcBef>
                          <a:spcPts val="0"/>
                        </a:spcBef>
                        <a:spcAft>
                          <a:spcPts val="0"/>
                        </a:spcAft>
                      </a:pPr>
                      <a:r>
                        <a:rPr lang="en-US" sz="1200" b="1" u="sng" dirty="0">
                          <a:solidFill>
                            <a:srgbClr val="203864"/>
                          </a:solidFill>
                          <a:effectLst/>
                        </a:rPr>
                        <a:t>  Intercept</a:t>
                      </a:r>
                      <a:endParaRPr lang="en-US" sz="1100" b="1" u="sng"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1.32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     (.34)***</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.95</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(.41)*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11349966"/>
                  </a:ext>
                </a:extLst>
              </a:tr>
              <a:tr h="219548">
                <a:tc>
                  <a:txBody>
                    <a:bodyPr/>
                    <a:lstStyle/>
                    <a:p>
                      <a:pPr marL="0" marR="0">
                        <a:spcBef>
                          <a:spcPts val="0"/>
                        </a:spcBef>
                        <a:spcAft>
                          <a:spcPts val="0"/>
                        </a:spcAft>
                      </a:pPr>
                      <a:r>
                        <a:rPr lang="en-US" sz="1200" b="1" dirty="0">
                          <a:solidFill>
                            <a:srgbClr val="C00000"/>
                          </a:solidFill>
                          <a:effectLst/>
                        </a:rPr>
                        <a:t>  Source (1= policy online)</a:t>
                      </a:r>
                      <a:endParaRPr lang="en-US" sz="1100" b="1" dirty="0">
                        <a:solidFill>
                          <a:srgbClr val="C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.64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    (.23)**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.03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(.29)</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54453730"/>
                  </a:ext>
                </a:extLst>
              </a:tr>
              <a:tr h="219548">
                <a:tc>
                  <a:txBody>
                    <a:bodyPr/>
                    <a:lstStyle/>
                    <a:p>
                      <a:pPr marL="0" marR="0">
                        <a:spcBef>
                          <a:spcPts val="0"/>
                        </a:spcBef>
                        <a:spcAft>
                          <a:spcPts val="0"/>
                        </a:spcAft>
                      </a:pPr>
                      <a:r>
                        <a:rPr lang="en-US" sz="1200" b="1" dirty="0">
                          <a:solidFill>
                            <a:srgbClr val="203864"/>
                          </a:solidFill>
                          <a:effectLst/>
                        </a:rPr>
                        <a:t>  Year of policy (1 = early)</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.09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(.10)</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-.09</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(.12)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007247654"/>
                  </a:ext>
                </a:extLst>
              </a:tr>
              <a:tr h="219548">
                <a:tc>
                  <a:txBody>
                    <a:bodyPr/>
                    <a:lstStyle/>
                    <a:p>
                      <a:pPr marL="0" marR="0">
                        <a:spcBef>
                          <a:spcPts val="0"/>
                        </a:spcBef>
                        <a:spcAft>
                          <a:spcPts val="0"/>
                        </a:spcAft>
                      </a:pPr>
                      <a:r>
                        <a:rPr lang="en-US" sz="1200" b="1" dirty="0">
                          <a:solidFill>
                            <a:srgbClr val="C00000"/>
                          </a:solidFill>
                          <a:effectLst/>
                        </a:rPr>
                        <a:t>  Rank</a:t>
                      </a:r>
                      <a:r>
                        <a:rPr lang="en-US" sz="1200" b="1" baseline="0" dirty="0">
                          <a:solidFill>
                            <a:srgbClr val="C00000"/>
                          </a:solidFill>
                          <a:effectLst/>
                        </a:rPr>
                        <a:t> (1=associate)</a:t>
                      </a:r>
                      <a:endParaRPr lang="en-US" sz="1100" b="1" dirty="0">
                        <a:solidFill>
                          <a:srgbClr val="C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-.10 </a:t>
                      </a:r>
                      <a:r>
                        <a:rPr lang="en-US" sz="1200" b="1" baseline="30000"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  (.05)*</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-.01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(.02)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155079906"/>
                  </a:ext>
                </a:extLst>
              </a:tr>
              <a:tr h="137507">
                <a:tc>
                  <a:txBody>
                    <a:bodyPr/>
                    <a:lstStyle/>
                    <a:p>
                      <a:pPr marL="0" marR="0">
                        <a:spcBef>
                          <a:spcPts val="0"/>
                        </a:spcBef>
                        <a:spcAft>
                          <a:spcPts val="0"/>
                        </a:spcAft>
                      </a:pPr>
                      <a:r>
                        <a:rPr lang="en-US" sz="1200" b="1" dirty="0">
                          <a:solidFill>
                            <a:srgbClr val="C00000"/>
                          </a:solidFill>
                          <a:effectLst/>
                        </a:rPr>
                        <a:t>  Track  (1 = tenure eligible)</a:t>
                      </a:r>
                      <a:endParaRPr lang="en-US" sz="1100" b="1" dirty="0">
                        <a:solidFill>
                          <a:srgbClr val="C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.62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      (.13)***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.03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(.07)</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657974342"/>
                  </a:ext>
                </a:extLst>
              </a:tr>
              <a:tr h="219548">
                <a:tc>
                  <a:txBody>
                    <a:bodyPr/>
                    <a:lstStyle/>
                    <a:p>
                      <a:pPr marL="0" marR="0">
                        <a:spcBef>
                          <a:spcPts val="0"/>
                        </a:spcBef>
                        <a:spcAft>
                          <a:spcPts val="0"/>
                        </a:spcAft>
                      </a:pPr>
                      <a:r>
                        <a:rPr lang="en-US" sz="1200" b="1" dirty="0">
                          <a:solidFill>
                            <a:srgbClr val="203864"/>
                          </a:solidFill>
                          <a:effectLst/>
                        </a:rPr>
                        <a:t>  Public/private</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-.08</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(.18)</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.14</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(.22)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10837242"/>
                  </a:ext>
                </a:extLst>
              </a:tr>
              <a:tr h="219548">
                <a:tc>
                  <a:txBody>
                    <a:bodyPr/>
                    <a:lstStyle/>
                    <a:p>
                      <a:pPr marL="0" marR="0">
                        <a:spcBef>
                          <a:spcPts val="0"/>
                        </a:spcBef>
                        <a:spcAft>
                          <a:spcPts val="0"/>
                        </a:spcAft>
                      </a:pPr>
                      <a:r>
                        <a:rPr lang="en-US" sz="1200" b="1" dirty="0">
                          <a:solidFill>
                            <a:srgbClr val="C00000"/>
                          </a:solidFill>
                          <a:effectLst/>
                        </a:rPr>
                        <a:t>  </a:t>
                      </a:r>
                      <a:r>
                        <a:rPr lang="en-US" sz="1200" b="1" dirty="0" err="1">
                          <a:solidFill>
                            <a:srgbClr val="C00000"/>
                          </a:solidFill>
                          <a:effectLst/>
                        </a:rPr>
                        <a:t>Role_ClinEduc</a:t>
                      </a:r>
                      <a:r>
                        <a:rPr lang="en-US" sz="1200" b="1" dirty="0">
                          <a:solidFill>
                            <a:srgbClr val="C00000"/>
                          </a:solidFill>
                          <a:effectLst/>
                        </a:rPr>
                        <a:t> (1 =research focus)</a:t>
                      </a:r>
                      <a:endParaRPr lang="en-US" sz="1100" b="1" dirty="0">
                        <a:solidFill>
                          <a:srgbClr val="C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.28</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     (.10)**</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-.13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(.03)***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71421029"/>
                  </a:ext>
                </a:extLst>
              </a:tr>
              <a:tr h="277512">
                <a:tc>
                  <a:txBody>
                    <a:bodyPr/>
                    <a:lstStyle/>
                    <a:p>
                      <a:pPr marL="0" marR="0">
                        <a:spcBef>
                          <a:spcPts val="0"/>
                        </a:spcBef>
                        <a:spcAft>
                          <a:spcPts val="0"/>
                        </a:spcAft>
                      </a:pPr>
                      <a:r>
                        <a:rPr lang="en-US" sz="1200" b="1" dirty="0">
                          <a:solidFill>
                            <a:srgbClr val="203864"/>
                          </a:solidFill>
                          <a:effectLst/>
                        </a:rPr>
                        <a:t>  </a:t>
                      </a:r>
                      <a:r>
                        <a:rPr lang="en-US" sz="1200" b="1" dirty="0" err="1">
                          <a:solidFill>
                            <a:srgbClr val="C00000"/>
                          </a:solidFill>
                          <a:effectLst/>
                        </a:rPr>
                        <a:t>Role_Other</a:t>
                      </a:r>
                      <a:r>
                        <a:rPr lang="en-US" sz="1200" b="1" dirty="0">
                          <a:solidFill>
                            <a:srgbClr val="C00000"/>
                          </a:solidFill>
                          <a:effectLst/>
                        </a:rPr>
                        <a:t> (1 = research focus)</a:t>
                      </a:r>
                      <a:endParaRPr lang="en-US" sz="1100" b="1" dirty="0">
                        <a:solidFill>
                          <a:srgbClr val="C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.65</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   (.29)*</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-.01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(.15)</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11259495"/>
                  </a:ext>
                </a:extLst>
              </a:tr>
              <a:tr h="219548">
                <a:tc>
                  <a:txBody>
                    <a:bodyPr/>
                    <a:lstStyle/>
                    <a:p>
                      <a:pPr marL="0" marR="0">
                        <a:spcBef>
                          <a:spcPts val="0"/>
                        </a:spcBef>
                        <a:spcAft>
                          <a:spcPts val="0"/>
                        </a:spcAft>
                      </a:pPr>
                      <a:r>
                        <a:rPr lang="en-US" sz="1200" b="1" dirty="0">
                          <a:solidFill>
                            <a:srgbClr val="203864"/>
                          </a:solidFill>
                          <a:effectLst/>
                        </a:rPr>
                        <a:t>  US News</a:t>
                      </a:r>
                      <a:r>
                        <a:rPr lang="en-US" sz="1200" b="1" baseline="0" dirty="0">
                          <a:solidFill>
                            <a:srgbClr val="203864"/>
                          </a:solidFill>
                          <a:effectLst/>
                        </a:rPr>
                        <a:t> </a:t>
                      </a:r>
                      <a:r>
                        <a:rPr lang="en-US" sz="1200" b="1" dirty="0">
                          <a:solidFill>
                            <a:srgbClr val="203864"/>
                          </a:solidFill>
                          <a:effectLst/>
                        </a:rPr>
                        <a:t>Rating</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.01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420745" algn="dec"/>
                        </a:tabLst>
                      </a:pPr>
                      <a:r>
                        <a:rPr lang="en-US" sz="1200" b="1" dirty="0">
                          <a:solidFill>
                            <a:srgbClr val="203864"/>
                          </a:solidFill>
                          <a:effectLst/>
                        </a:rPr>
                        <a:t>(.01)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-.01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3175" algn="dec"/>
                        </a:tabLst>
                      </a:pPr>
                      <a:r>
                        <a:rPr lang="en-US" sz="1200" b="1" dirty="0">
                          <a:solidFill>
                            <a:srgbClr val="203864"/>
                          </a:solidFill>
                          <a:effectLst/>
                        </a:rPr>
                        <a:t>(.01)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653701362"/>
                  </a:ext>
                </a:extLst>
              </a:tr>
              <a:tr h="219548">
                <a:tc>
                  <a:txBody>
                    <a:bodyPr/>
                    <a:lstStyle/>
                    <a:p>
                      <a:pPr marL="0" marR="0">
                        <a:spcBef>
                          <a:spcPts val="0"/>
                        </a:spcBef>
                        <a:spcAft>
                          <a:spcPts val="0"/>
                        </a:spcAft>
                      </a:pPr>
                      <a:r>
                        <a:rPr lang="en-US" sz="1200" b="1" u="sng" dirty="0">
                          <a:solidFill>
                            <a:srgbClr val="203864"/>
                          </a:solidFill>
                          <a:effectLst/>
                        </a:rPr>
                        <a:t>Random effects, with CIs</a:t>
                      </a:r>
                      <a:endParaRPr lang="en-US" sz="1100" b="1" u="sng"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Ls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461949135"/>
                  </a:ext>
                </a:extLst>
              </a:tr>
              <a:tr h="219548">
                <a:tc>
                  <a:txBody>
                    <a:bodyPr/>
                    <a:lstStyle/>
                    <a:p>
                      <a:pPr marL="0" marR="0">
                        <a:spcBef>
                          <a:spcPts val="0"/>
                        </a:spcBef>
                        <a:spcAft>
                          <a:spcPts val="0"/>
                        </a:spcAft>
                      </a:pPr>
                      <a:r>
                        <a:rPr lang="en-US" sz="1200" b="1" dirty="0">
                          <a:solidFill>
                            <a:srgbClr val="203864"/>
                          </a:solidFill>
                          <a:effectLst/>
                        </a:rPr>
                        <a:t>  SD(Intercept)</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.78</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510915" algn="dec"/>
                        </a:tabLst>
                      </a:pPr>
                      <a:r>
                        <a:rPr lang="en-US" sz="1200" b="1" dirty="0">
                          <a:solidFill>
                            <a:srgbClr val="203864"/>
                          </a:solidFill>
                          <a:effectLst/>
                        </a:rPr>
                        <a:t> [.61,   .99]</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.81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81915" algn="l"/>
                        </a:tabLst>
                      </a:pPr>
                      <a:r>
                        <a:rPr lang="en-US" sz="1200" b="1" dirty="0">
                          <a:solidFill>
                            <a:srgbClr val="203864"/>
                          </a:solidFill>
                          <a:effectLst/>
                        </a:rPr>
                        <a:t>   [.66,   .99]</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721898348"/>
                  </a:ext>
                </a:extLst>
              </a:tr>
              <a:tr h="219548">
                <a:tc>
                  <a:txBody>
                    <a:bodyPr/>
                    <a:lstStyle/>
                    <a:p>
                      <a:pPr marL="0" marR="0">
                        <a:spcBef>
                          <a:spcPts val="0"/>
                        </a:spcBef>
                        <a:spcAft>
                          <a:spcPts val="0"/>
                        </a:spcAft>
                      </a:pPr>
                      <a:r>
                        <a:rPr lang="en-US" sz="1200" b="1" dirty="0">
                          <a:solidFill>
                            <a:srgbClr val="203864"/>
                          </a:solidFill>
                          <a:effectLst/>
                        </a:rPr>
                        <a:t>  SD(track)</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.88</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510915" algn="dec"/>
                        </a:tabLst>
                      </a:pPr>
                      <a:r>
                        <a:rPr lang="en-US" sz="1200" b="1" dirty="0">
                          <a:solidFill>
                            <a:srgbClr val="203864"/>
                          </a:solidFill>
                          <a:effectLst/>
                        </a:rPr>
                        <a:t> [.69, 1.12]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.50</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81915" algn="l"/>
                        </a:tabLst>
                      </a:pPr>
                      <a:r>
                        <a:rPr lang="en-US" sz="1200" b="1" dirty="0">
                          <a:solidFill>
                            <a:srgbClr val="203864"/>
                          </a:solidFill>
                          <a:effectLst/>
                        </a:rPr>
                        <a:t>   [.40,   .63]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691124965"/>
                  </a:ext>
                </a:extLst>
              </a:tr>
              <a:tr h="219548">
                <a:tc>
                  <a:txBody>
                    <a:bodyPr/>
                    <a:lstStyle/>
                    <a:p>
                      <a:pPr marL="0" marR="0">
                        <a:spcBef>
                          <a:spcPts val="0"/>
                        </a:spcBef>
                        <a:spcAft>
                          <a:spcPts val="0"/>
                        </a:spcAft>
                      </a:pPr>
                      <a:r>
                        <a:rPr lang="en-US" sz="1200" b="1" dirty="0">
                          <a:solidFill>
                            <a:srgbClr val="203864"/>
                          </a:solidFill>
                          <a:effectLst/>
                        </a:rPr>
                        <a:t>  SD(</a:t>
                      </a:r>
                      <a:r>
                        <a:rPr lang="en-US" sz="1200" b="1" dirty="0" err="1">
                          <a:solidFill>
                            <a:srgbClr val="203864"/>
                          </a:solidFill>
                          <a:effectLst/>
                        </a:rPr>
                        <a:t>Role_ClinEduc</a:t>
                      </a:r>
                      <a:r>
                        <a:rPr lang="en-US" sz="1200" b="1" dirty="0">
                          <a:solidFill>
                            <a:srgbClr val="203864"/>
                          </a:solidFill>
                          <a:effectLst/>
                        </a:rPr>
                        <a:t>)</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.47</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510915" algn="dec"/>
                        </a:tabLst>
                      </a:pPr>
                      <a:r>
                        <a:rPr lang="en-US" sz="1200" b="1" dirty="0">
                          <a:solidFill>
                            <a:srgbClr val="203864"/>
                          </a:solidFill>
                          <a:effectLst/>
                        </a:rPr>
                        <a:t> [.31,   .71]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.48</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81915" algn="l"/>
                        </a:tabLst>
                      </a:pPr>
                      <a:r>
                        <a:rPr lang="en-US" sz="1200" b="1" dirty="0">
                          <a:solidFill>
                            <a:srgbClr val="203864"/>
                          </a:solidFill>
                          <a:effectLst/>
                        </a:rPr>
                        <a:t>   [.21, 1.10]</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607635626"/>
                  </a:ext>
                </a:extLst>
              </a:tr>
              <a:tr h="219548">
                <a:tc>
                  <a:txBody>
                    <a:bodyPr/>
                    <a:lstStyle/>
                    <a:p>
                      <a:pPr marL="0" marR="0">
                        <a:spcBef>
                          <a:spcPts val="0"/>
                        </a:spcBef>
                        <a:spcAft>
                          <a:spcPts val="0"/>
                        </a:spcAft>
                      </a:pPr>
                      <a:r>
                        <a:rPr lang="en-US" sz="1200" b="1" dirty="0">
                          <a:solidFill>
                            <a:srgbClr val="203864"/>
                          </a:solidFill>
                          <a:effectLst/>
                        </a:rPr>
                        <a:t>  </a:t>
                      </a:r>
                      <a:r>
                        <a:rPr lang="en-US" sz="1200" b="1" dirty="0" err="1">
                          <a:solidFill>
                            <a:srgbClr val="203864"/>
                          </a:solidFill>
                          <a:effectLst/>
                        </a:rPr>
                        <a:t>Cor</a:t>
                      </a:r>
                      <a:r>
                        <a:rPr lang="en-US" sz="1200" b="1" dirty="0">
                          <a:solidFill>
                            <a:srgbClr val="203864"/>
                          </a:solidFill>
                          <a:effectLst/>
                        </a:rPr>
                        <a:t>(Intercept, track)</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-.66</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510915" algn="dec"/>
                        </a:tabLst>
                      </a:pPr>
                      <a:r>
                        <a:rPr lang="en-US" sz="1200" b="1" dirty="0">
                          <a:solidFill>
                            <a:srgbClr val="203864"/>
                          </a:solidFill>
                          <a:effectLst/>
                        </a:rPr>
                        <a:t>[-.82,  -.42]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-.31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81915" algn="l"/>
                        </a:tabLst>
                      </a:pPr>
                      <a:r>
                        <a:rPr lang="en-US" sz="1200" b="1" dirty="0">
                          <a:solidFill>
                            <a:srgbClr val="203864"/>
                          </a:solidFill>
                          <a:effectLst/>
                        </a:rPr>
                        <a:t> [ -.55, -.02]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317508162"/>
                  </a:ext>
                </a:extLst>
              </a:tr>
              <a:tr h="219548">
                <a:tc>
                  <a:txBody>
                    <a:bodyPr/>
                    <a:lstStyle/>
                    <a:p>
                      <a:pPr marL="0" marR="0">
                        <a:spcBef>
                          <a:spcPts val="0"/>
                        </a:spcBef>
                        <a:spcAft>
                          <a:spcPts val="0"/>
                        </a:spcAft>
                      </a:pPr>
                      <a:r>
                        <a:rPr lang="en-US" sz="1200" b="1" dirty="0">
                          <a:solidFill>
                            <a:srgbClr val="203864"/>
                          </a:solidFill>
                          <a:effectLst/>
                        </a:rPr>
                        <a:t>  </a:t>
                      </a:r>
                      <a:r>
                        <a:rPr lang="en-US" sz="1200" b="1" dirty="0" err="1">
                          <a:solidFill>
                            <a:srgbClr val="203864"/>
                          </a:solidFill>
                          <a:effectLst/>
                        </a:rPr>
                        <a:t>Cor</a:t>
                      </a:r>
                      <a:r>
                        <a:rPr lang="en-US" sz="1200" b="1" dirty="0">
                          <a:solidFill>
                            <a:srgbClr val="203864"/>
                          </a:solidFill>
                          <a:effectLst/>
                        </a:rPr>
                        <a:t>(Intercept, Role_ </a:t>
                      </a:r>
                      <a:r>
                        <a:rPr lang="en-US" sz="1200" b="1" dirty="0" err="1">
                          <a:solidFill>
                            <a:srgbClr val="203864"/>
                          </a:solidFill>
                          <a:effectLst/>
                        </a:rPr>
                        <a:t>ClinEduc</a:t>
                      </a:r>
                      <a:r>
                        <a:rPr lang="en-US" sz="1200" b="1" dirty="0">
                          <a:solidFill>
                            <a:srgbClr val="203864"/>
                          </a:solidFill>
                          <a:effectLst/>
                        </a:rPr>
                        <a:t>)</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.53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510915" algn="dec"/>
                        </a:tabLst>
                      </a:pPr>
                      <a:r>
                        <a:rPr lang="en-US" sz="1200" b="1" dirty="0">
                          <a:solidFill>
                            <a:srgbClr val="203864"/>
                          </a:solidFill>
                          <a:effectLst/>
                        </a:rPr>
                        <a:t>[-.08,   .85]</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.35</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81915" algn="l"/>
                        </a:tabLst>
                      </a:pPr>
                      <a:r>
                        <a:rPr lang="en-US" sz="1200" b="1" dirty="0">
                          <a:solidFill>
                            <a:srgbClr val="203864"/>
                          </a:solidFill>
                          <a:effectLst/>
                        </a:rPr>
                        <a:t>  [-.42,   .83]</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475128762"/>
                  </a:ext>
                </a:extLst>
              </a:tr>
              <a:tr h="219548">
                <a:tc>
                  <a:txBody>
                    <a:bodyPr/>
                    <a:lstStyle/>
                    <a:p>
                      <a:pPr marL="0" marR="0">
                        <a:spcBef>
                          <a:spcPts val="0"/>
                        </a:spcBef>
                        <a:spcAft>
                          <a:spcPts val="0"/>
                        </a:spcAft>
                      </a:pPr>
                      <a:r>
                        <a:rPr lang="en-US" sz="1200" b="1" dirty="0">
                          <a:solidFill>
                            <a:srgbClr val="203864"/>
                          </a:solidFill>
                          <a:effectLst/>
                        </a:rPr>
                        <a:t>  </a:t>
                      </a:r>
                      <a:r>
                        <a:rPr lang="en-US" sz="1200" b="1" dirty="0" err="1">
                          <a:solidFill>
                            <a:srgbClr val="203864"/>
                          </a:solidFill>
                          <a:effectLst/>
                        </a:rPr>
                        <a:t>Cor</a:t>
                      </a:r>
                      <a:r>
                        <a:rPr lang="en-US" sz="1200" b="1" dirty="0">
                          <a:solidFill>
                            <a:srgbClr val="203864"/>
                          </a:solidFill>
                          <a:effectLst/>
                        </a:rPr>
                        <a:t>(Track</a:t>
                      </a:r>
                      <a:r>
                        <a:rPr lang="en-US" sz="1200" b="1" baseline="0" dirty="0">
                          <a:solidFill>
                            <a:srgbClr val="203864"/>
                          </a:solidFill>
                          <a:effectLst/>
                        </a:rPr>
                        <a:t> </a:t>
                      </a:r>
                      <a:r>
                        <a:rPr lang="en-US" sz="1200" b="1" dirty="0">
                          <a:solidFill>
                            <a:srgbClr val="203864"/>
                          </a:solidFill>
                          <a:effectLst/>
                        </a:rPr>
                        <a:t>, Role_ </a:t>
                      </a:r>
                      <a:r>
                        <a:rPr lang="en-US" sz="1200" b="1" dirty="0" err="1">
                          <a:solidFill>
                            <a:srgbClr val="203864"/>
                          </a:solidFill>
                          <a:effectLst/>
                        </a:rPr>
                        <a:t>ClinEduc</a:t>
                      </a:r>
                      <a:r>
                        <a:rPr lang="en-US" sz="1200" b="1" dirty="0">
                          <a:solidFill>
                            <a:srgbClr val="203864"/>
                          </a:solidFill>
                          <a:effectLst/>
                        </a:rPr>
                        <a:t>)</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-.40</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188595" algn="dec"/>
                          <a:tab pos="3510915" algn="dec"/>
                        </a:tabLst>
                      </a:pPr>
                      <a:r>
                        <a:rPr lang="en-US" sz="1200" b="1" dirty="0">
                          <a:solidFill>
                            <a:srgbClr val="203864"/>
                          </a:solidFill>
                          <a:effectLst/>
                        </a:rPr>
                        <a:t>[-.75,   .12]</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624840" algn="dec"/>
                        </a:tabLst>
                      </a:pPr>
                      <a:r>
                        <a:rPr lang="en-US" sz="1200" b="1" dirty="0">
                          <a:solidFill>
                            <a:srgbClr val="203864"/>
                          </a:solidFill>
                          <a:effectLst/>
                        </a:rPr>
                        <a:t>-.99</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tabLst>
                          <a:tab pos="81915" algn="l"/>
                        </a:tabLst>
                      </a:pPr>
                      <a:r>
                        <a:rPr lang="en-US" sz="1200" b="1" dirty="0">
                          <a:solidFill>
                            <a:srgbClr val="203864"/>
                          </a:solidFill>
                          <a:effectLst/>
                        </a:rPr>
                        <a:t>[-1.00,   .81]</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410579162"/>
                  </a:ext>
                </a:extLst>
              </a:tr>
              <a:tr h="219548">
                <a:tc>
                  <a:txBody>
                    <a:bodyPr/>
                    <a:lstStyle/>
                    <a:p>
                      <a:pPr marL="0" marR="0">
                        <a:spcBef>
                          <a:spcPts val="0"/>
                        </a:spcBef>
                        <a:spcAft>
                          <a:spcPts val="0"/>
                        </a:spcAft>
                      </a:pPr>
                      <a:r>
                        <a:rPr lang="en-US" sz="1200" b="1" u="sng" dirty="0">
                          <a:solidFill>
                            <a:srgbClr val="203864"/>
                          </a:solidFill>
                          <a:effectLst/>
                        </a:rPr>
                        <a:t>Fit statistics</a:t>
                      </a:r>
                      <a:endParaRPr lang="en-US" sz="1100" b="1" u="sng"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a:txBody>
                    <a:bodyPr/>
                    <a:lstStyle/>
                    <a:p>
                      <a:pPr marL="0" marR="0" algn="ctr">
                        <a:spcBef>
                          <a:spcPts val="0"/>
                        </a:spcBef>
                        <a:spcAft>
                          <a:spcPts val="0"/>
                        </a:spcAft>
                        <a:tabLst>
                          <a:tab pos="237490" algn="dec"/>
                        </a:tabLs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spcBef>
                          <a:spcPts val="0"/>
                        </a:spcBef>
                        <a:spcAft>
                          <a:spcPts val="0"/>
                        </a:spcAft>
                        <a:tabLst>
                          <a:tab pos="188595" algn="dec"/>
                          <a:tab pos="3510915" algn="dec"/>
                        </a:tabLs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b="1" dirty="0">
                          <a:solidFill>
                            <a:srgbClr val="203864"/>
                          </a:solidFill>
                          <a:effectLst/>
                        </a:rPr>
                        <a:t> </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272873648"/>
                  </a:ext>
                </a:extLst>
              </a:tr>
              <a:tr h="219548">
                <a:tc>
                  <a:txBody>
                    <a:bodyPr/>
                    <a:lstStyle/>
                    <a:p>
                      <a:pPr marL="0" marR="0">
                        <a:spcBef>
                          <a:spcPts val="0"/>
                        </a:spcBef>
                        <a:spcAft>
                          <a:spcPts val="0"/>
                        </a:spcAft>
                      </a:pPr>
                      <a:r>
                        <a:rPr lang="en-US" sz="1200" b="1" dirty="0">
                          <a:solidFill>
                            <a:srgbClr val="203864"/>
                          </a:solidFill>
                          <a:effectLst/>
                        </a:rPr>
                        <a:t>  AIC</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gridSpan="2">
                  <a:txBody>
                    <a:bodyPr/>
                    <a:lstStyle/>
                    <a:p>
                      <a:pPr marL="0" marR="0" algn="ctr">
                        <a:spcBef>
                          <a:spcPts val="0"/>
                        </a:spcBef>
                        <a:spcAft>
                          <a:spcPts val="0"/>
                        </a:spcAft>
                        <a:tabLst>
                          <a:tab pos="471805" algn="dec"/>
                          <a:tab pos="3510915" algn="dec"/>
                        </a:tabLst>
                      </a:pPr>
                      <a:r>
                        <a:rPr lang="en-US" sz="1200" b="1" dirty="0">
                          <a:solidFill>
                            <a:srgbClr val="203864"/>
                          </a:solidFill>
                          <a:effectLst/>
                        </a:rPr>
                        <a:t>746.14</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spcBef>
                          <a:spcPts val="0"/>
                        </a:spcBef>
                        <a:spcAft>
                          <a:spcPts val="0"/>
                        </a:spcAft>
                      </a:pPr>
                      <a:r>
                        <a:rPr lang="en-US" sz="1200" b="1" dirty="0">
                          <a:solidFill>
                            <a:srgbClr val="203864"/>
                          </a:solidFill>
                          <a:effectLst/>
                        </a:rPr>
                        <a:t>316.36</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548138044"/>
                  </a:ext>
                </a:extLst>
              </a:tr>
              <a:tr h="186529">
                <a:tc>
                  <a:txBody>
                    <a:bodyPr/>
                    <a:lstStyle/>
                    <a:p>
                      <a:pPr marL="0" marR="0">
                        <a:spcBef>
                          <a:spcPts val="0"/>
                        </a:spcBef>
                        <a:spcAft>
                          <a:spcPts val="0"/>
                        </a:spcAft>
                      </a:pPr>
                      <a:r>
                        <a:rPr lang="en-US" sz="1200" b="1" dirty="0">
                          <a:solidFill>
                            <a:srgbClr val="203864"/>
                          </a:solidFill>
                          <a:effectLst/>
                        </a:rPr>
                        <a:t>  BIC</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gridSpan="2">
                  <a:txBody>
                    <a:bodyPr/>
                    <a:lstStyle/>
                    <a:p>
                      <a:pPr marL="0" marR="0" algn="ctr">
                        <a:spcBef>
                          <a:spcPts val="0"/>
                        </a:spcBef>
                        <a:spcAft>
                          <a:spcPts val="0"/>
                        </a:spcAft>
                        <a:tabLst>
                          <a:tab pos="471805" algn="dec"/>
                          <a:tab pos="3510915" algn="dec"/>
                        </a:tabLst>
                      </a:pPr>
                      <a:r>
                        <a:rPr lang="en-US" sz="1200" b="1" dirty="0">
                          <a:solidFill>
                            <a:srgbClr val="203864"/>
                          </a:solidFill>
                          <a:effectLst/>
                        </a:rPr>
                        <a:t>807.77</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spcBef>
                          <a:spcPts val="0"/>
                        </a:spcBef>
                        <a:spcAft>
                          <a:spcPts val="0"/>
                        </a:spcAft>
                      </a:pPr>
                      <a:r>
                        <a:rPr lang="en-US" sz="1200" b="1" dirty="0">
                          <a:solidFill>
                            <a:srgbClr val="203864"/>
                          </a:solidFill>
                          <a:effectLst/>
                        </a:rPr>
                        <a:t>378.00</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3993755225"/>
                  </a:ext>
                </a:extLst>
              </a:tr>
              <a:tr h="186529">
                <a:tc>
                  <a:txBody>
                    <a:bodyPr/>
                    <a:lstStyle/>
                    <a:p>
                      <a:pPr marL="0" marR="0">
                        <a:spcBef>
                          <a:spcPts val="0"/>
                        </a:spcBef>
                        <a:spcAft>
                          <a:spcPts val="0"/>
                        </a:spcAft>
                      </a:pPr>
                      <a:r>
                        <a:rPr lang="en-US" sz="1200" b="1" dirty="0">
                          <a:solidFill>
                            <a:srgbClr val="203864"/>
                          </a:solidFill>
                          <a:effectLst/>
                        </a:rPr>
                        <a:t>  -2 Log Likelihood</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tc>
                <a:tc>
                  <a:txBody>
                    <a:bodyPr/>
                    <a:lstStyle/>
                    <a:p>
                      <a:pPr marL="0" marR="0">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R w="12700" cap="flat" cmpd="sng" algn="ctr">
                      <a:solidFill>
                        <a:schemeClr val="tx1"/>
                      </a:solidFill>
                      <a:prstDash val="solid"/>
                      <a:round/>
                      <a:headEnd type="none" w="med" len="med"/>
                      <a:tailEnd type="none" w="med" len="med"/>
                    </a:lnR>
                  </a:tcPr>
                </a:tc>
                <a:tc gridSpan="2">
                  <a:txBody>
                    <a:bodyPr/>
                    <a:lstStyle/>
                    <a:p>
                      <a:pPr marL="0" marR="0" algn="ctr">
                        <a:spcBef>
                          <a:spcPts val="0"/>
                        </a:spcBef>
                        <a:spcAft>
                          <a:spcPts val="0"/>
                        </a:spcAft>
                        <a:tabLst>
                          <a:tab pos="471805" algn="dec"/>
                          <a:tab pos="3510915" algn="dec"/>
                        </a:tabLst>
                      </a:pPr>
                      <a:r>
                        <a:rPr lang="en-US" sz="1200" b="1" dirty="0">
                          <a:solidFill>
                            <a:srgbClr val="203864"/>
                          </a:solidFill>
                          <a:effectLst/>
                        </a:rPr>
                        <a:t>714.14</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marL="0" marR="0" algn="ctr">
                        <a:spcBef>
                          <a:spcPts val="0"/>
                        </a:spcBef>
                        <a:spcAft>
                          <a:spcPts val="0"/>
                        </a:spcAft>
                      </a:pPr>
                      <a:r>
                        <a:rPr lang="en-US" sz="1200">
                          <a:effectLst/>
                        </a:rPr>
                        <a:t> </a:t>
                      </a:r>
                      <a:endParaRPr lang="en-US" sz="1100">
                        <a:solidFill>
                          <a:srgbClr val="000000"/>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algn="ctr">
                        <a:spcBef>
                          <a:spcPts val="0"/>
                        </a:spcBef>
                        <a:spcAft>
                          <a:spcPts val="0"/>
                        </a:spcAft>
                      </a:pPr>
                      <a:r>
                        <a:rPr lang="en-US" sz="1200" b="1" dirty="0">
                          <a:solidFill>
                            <a:srgbClr val="203864"/>
                          </a:solidFill>
                          <a:effectLst/>
                        </a:rPr>
                        <a:t>284.36</a:t>
                      </a:r>
                      <a:endParaRPr lang="en-US" sz="1100" b="1" dirty="0">
                        <a:solidFill>
                          <a:srgbClr val="203864"/>
                        </a:solidFill>
                        <a:effectLst/>
                        <a:latin typeface="Calibri" panose="020F0502020204030204" pitchFamily="34" charset="0"/>
                        <a:ea typeface="SimSun" panose="02010600030101010101" pitchFamily="2" charset="-122"/>
                        <a:cs typeface="Times New Roman" panose="02020603050405020304" pitchFamily="18"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xmlns="" val="1676016310"/>
                  </a:ext>
                </a:extLst>
              </a:tr>
            </a:tbl>
          </a:graphicData>
        </a:graphic>
      </p:graphicFrame>
      <p:sp>
        <p:nvSpPr>
          <p:cNvPr id="3" name="Rectangle 1"/>
          <p:cNvSpPr>
            <a:spLocks noChangeArrowheads="1"/>
          </p:cNvSpPr>
          <p:nvPr/>
        </p:nvSpPr>
        <p:spPr bwMode="auto">
          <a:xfrm>
            <a:off x="381000" y="100575"/>
            <a:ext cx="1171574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1pPr>
            <a:lvl2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2pPr>
            <a:lvl3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3pPr>
            <a:lvl4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4pPr>
            <a:lvl5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5pPr>
            <a:lvl6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6pPr>
            <a:lvl7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7pPr>
            <a:lvl8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8pPr>
            <a:lvl9pPr eaLnBrk="0" fontAlgn="base" hangingPunct="0">
              <a:spcBef>
                <a:spcPct val="0"/>
              </a:spcBef>
              <a:spcAft>
                <a:spcPct val="0"/>
              </a:spcAft>
              <a:tabLst>
                <a:tab pos="471488" algn="dec"/>
                <a:tab pos="3511550" algn="dec"/>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71488" algn="dec"/>
                <a:tab pos="3511550" algn="dec"/>
              </a:tabLst>
            </a:pPr>
            <a:endParaRPr kumimoji="0" lang="en-US" altLang="en-US" sz="2000" b="1" i="0" u="none" strike="noStrike" cap="none" normalizeH="0" baseline="0" dirty="0">
              <a:ln>
                <a:noFill/>
              </a:ln>
              <a:solidFill>
                <a:srgbClr val="203864"/>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71488" algn="dec"/>
                <a:tab pos="3511550" algn="dec"/>
              </a:tabLst>
            </a:pPr>
            <a:r>
              <a:rPr kumimoji="0" lang="en-US" altLang="en-US" sz="2000" b="1" i="0" u="none" strike="noStrike" cap="none" normalizeH="0" baseline="0" dirty="0">
                <a:ln>
                  <a:noFill/>
                </a:ln>
                <a:solidFill>
                  <a:srgbClr val="203864"/>
                </a:solidFill>
                <a:effectLst/>
                <a:latin typeface="Calibri" panose="020F0502020204030204" pitchFamily="34" charset="0"/>
                <a:ea typeface="Times New Roman" panose="02020603050405020304" pitchFamily="18" charset="0"/>
                <a:cs typeface="Times New Roman" panose="02020603050405020304" pitchFamily="18" charset="0"/>
              </a:rPr>
              <a:t>Results from Multilevel Models Predicting Team Science</a:t>
            </a:r>
            <a:r>
              <a:rPr kumimoji="0" lang="en-US" altLang="en-US" sz="2000" b="1" i="0" u="none" strike="noStrike" cap="none" normalizeH="0" dirty="0">
                <a:ln>
                  <a:noFill/>
                </a:ln>
                <a:solidFill>
                  <a:srgbClr val="203864"/>
                </a:solidFill>
                <a:effectLst/>
                <a:latin typeface="Calibri" panose="020F0502020204030204" pitchFamily="34" charset="0"/>
                <a:ea typeface="Times New Roman" panose="02020603050405020304" pitchFamily="18" charset="0"/>
                <a:cs typeface="Times New Roman" panose="02020603050405020304" pitchFamily="18" charset="0"/>
              </a:rPr>
              <a:t> </a:t>
            </a:r>
            <a:r>
              <a:rPr kumimoji="0" lang="en-US" altLang="en-US" sz="2000" b="1" i="0" u="none" strike="noStrike" cap="none" normalizeH="0" baseline="0" dirty="0">
                <a:ln>
                  <a:noFill/>
                </a:ln>
                <a:solidFill>
                  <a:srgbClr val="203864"/>
                </a:solidFill>
                <a:effectLst/>
                <a:latin typeface="Calibri" panose="020F0502020204030204" pitchFamily="34" charset="0"/>
                <a:ea typeface="Times New Roman" panose="02020603050405020304" pitchFamily="18" charset="0"/>
                <a:cs typeface="Times New Roman" panose="02020603050405020304" pitchFamily="18" charset="0"/>
              </a:rPr>
              <a:t>Value and Team Science Documentation Guidance</a:t>
            </a:r>
            <a:r>
              <a:rPr kumimoji="0" lang="en-US" altLang="en-US" sz="12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 name="Rectangle 3"/>
          <p:cNvSpPr/>
          <p:nvPr/>
        </p:nvSpPr>
        <p:spPr>
          <a:xfrm>
            <a:off x="142240" y="5667320"/>
            <a:ext cx="8788401" cy="954107"/>
          </a:xfrm>
          <a:prstGeom prst="rect">
            <a:avLst/>
          </a:prstGeom>
        </p:spPr>
        <p:txBody>
          <a:bodyPr wrap="square">
            <a:spAutoFit/>
          </a:bodyPr>
          <a:lstStyle/>
          <a:p>
            <a:pPr lvl="0" eaLnBrk="0" fontAlgn="base" hangingPunct="0">
              <a:spcBef>
                <a:spcPct val="0"/>
              </a:spcBef>
              <a:spcAft>
                <a:spcPct val="0"/>
              </a:spcAft>
              <a:tabLst>
                <a:tab pos="471488" algn="dec"/>
                <a:tab pos="3511550" algn="dec"/>
              </a:tabLst>
            </a:pPr>
            <a:endParaRPr lang="en-US" altLang="en-US" sz="1400" i="1" dirty="0">
              <a:latin typeface="Calibri" panose="020F0502020204030204" pitchFamily="34" charset="0"/>
              <a:ea typeface="Times New Roman" panose="02020603050405020304" pitchFamily="18" charset="0"/>
              <a:cs typeface="Times New Roman" panose="02020603050405020304" pitchFamily="18" charset="0"/>
            </a:endParaRPr>
          </a:p>
          <a:p>
            <a:pPr lvl="0" eaLnBrk="0" fontAlgn="base" hangingPunct="0">
              <a:spcBef>
                <a:spcPct val="0"/>
              </a:spcBef>
              <a:spcAft>
                <a:spcPct val="0"/>
              </a:spcAft>
              <a:tabLst>
                <a:tab pos="471488" algn="dec"/>
                <a:tab pos="3511550" algn="dec"/>
              </a:tabLst>
            </a:pP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Note. </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a:t>
            </a: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p</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 &lt; .05, **</a:t>
            </a: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p</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&lt;.01, ***</a:t>
            </a: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p</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&lt;.001. </a:t>
            </a: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SE</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 = standard error. </a:t>
            </a: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CI</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 = confidence interval. </a:t>
            </a:r>
            <a:r>
              <a:rPr lang="en-US" altLang="en-US" sz="1400" b="1" i="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SD</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 = standard deviations for random effects. </a:t>
            </a:r>
            <a:r>
              <a:rPr lang="en-US" altLang="en-US" sz="1400" b="1" i="1" dirty="0" err="1">
                <a:solidFill>
                  <a:srgbClr val="203864"/>
                </a:solidFill>
                <a:latin typeface="Calibri" panose="020F0502020204030204" pitchFamily="34" charset="0"/>
                <a:ea typeface="Times New Roman" panose="02020603050405020304" pitchFamily="18" charset="0"/>
                <a:cs typeface="Times New Roman" panose="02020603050405020304" pitchFamily="18" charset="0"/>
              </a:rPr>
              <a:t>Cor</a:t>
            </a:r>
            <a:r>
              <a:rPr lang="en-US" altLang="en-US" sz="1400" b="1" dirty="0">
                <a:solidFill>
                  <a:srgbClr val="203864"/>
                </a:solidFill>
                <a:latin typeface="Calibri" panose="020F0502020204030204" pitchFamily="34" charset="0"/>
                <a:ea typeface="Times New Roman" panose="02020603050405020304" pitchFamily="18" charset="0"/>
                <a:cs typeface="Times New Roman" panose="02020603050405020304" pitchFamily="18" charset="0"/>
              </a:rPr>
              <a:t> = correlations for random effects. </a:t>
            </a:r>
            <a:r>
              <a:rPr lang="en-US" sz="1400" b="1" dirty="0">
                <a:solidFill>
                  <a:srgbClr val="203864"/>
                </a:solidFill>
              </a:rPr>
              <a:t>AIC = </a:t>
            </a:r>
            <a:r>
              <a:rPr lang="en-US" sz="1400" b="1" dirty="0" err="1">
                <a:solidFill>
                  <a:srgbClr val="203864"/>
                </a:solidFill>
              </a:rPr>
              <a:t>Akaike</a:t>
            </a:r>
            <a:r>
              <a:rPr lang="en-US" sz="1400" b="1" dirty="0">
                <a:solidFill>
                  <a:srgbClr val="203864"/>
                </a:solidFill>
              </a:rPr>
              <a:t> information criterion. BIC = </a:t>
            </a:r>
            <a:r>
              <a:rPr lang="en-US" sz="1400" b="1" dirty="0" err="1">
                <a:solidFill>
                  <a:srgbClr val="203864"/>
                </a:solidFill>
              </a:rPr>
              <a:t>Baysian</a:t>
            </a:r>
            <a:r>
              <a:rPr lang="en-US" sz="1400" b="1" dirty="0">
                <a:solidFill>
                  <a:srgbClr val="203864"/>
                </a:solidFill>
              </a:rPr>
              <a:t> Information Criterion.</a:t>
            </a:r>
            <a:endParaRPr kumimoji="0" lang="en-US" altLang="en-US" sz="1400" b="1" i="0" u="none" strike="noStrike" cap="none" normalizeH="0" baseline="0" dirty="0">
              <a:ln>
                <a:noFill/>
              </a:ln>
              <a:solidFill>
                <a:srgbClr val="203864"/>
              </a:solidFill>
              <a:effectLst/>
            </a:endParaRPr>
          </a:p>
        </p:txBody>
      </p:sp>
    </p:spTree>
    <p:extLst>
      <p:ext uri="{BB962C8B-B14F-4D97-AF65-F5344CB8AC3E}">
        <p14:creationId xmlns:p14="http://schemas.microsoft.com/office/powerpoint/2010/main" val="73613991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3" id="{2CE643A2-D8E1-F440-904F-372E6CC66D36}" vid="{A83CE0F9-6E05-A14C-90E8-93C0E59623BD}"/>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95B13FF0214BA45B6FDD175697FB3E0" ma:contentTypeVersion="10" ma:contentTypeDescription="Create a new document." ma:contentTypeScope="" ma:versionID="1c188c58c8248401f7f7194b4155d469">
  <xsd:schema xmlns:xsd="http://www.w3.org/2001/XMLSchema" xmlns:xs="http://www.w3.org/2001/XMLSchema" xmlns:p="http://schemas.microsoft.com/office/2006/metadata/properties" xmlns:ns3="9b80e145-7f39-4cce-b421-a16eaa22d21f" targetNamespace="http://schemas.microsoft.com/office/2006/metadata/properties" ma:root="true" ma:fieldsID="a10854436946cd3b9abed66b1820693d" ns3:_="">
    <xsd:import namespace="9b80e145-7f39-4cce-b421-a16eaa22d21f"/>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b80e145-7f39-4cce-b421-a16eaa22d2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3918F4F-CC55-4739-BA2B-F4E0B9B8D0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b80e145-7f39-4cce-b421-a16eaa22d21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869A68-CECE-4326-81CD-F7D6AE3317EF}">
  <ds:schemaRefs>
    <ds:schemaRef ds:uri="http://schemas.microsoft.com/sharepoint/v3/contenttype/forms"/>
  </ds:schemaRefs>
</ds:datastoreItem>
</file>

<file path=customXml/itemProps3.xml><?xml version="1.0" encoding="utf-8"?>
<ds:datastoreItem xmlns:ds="http://schemas.openxmlformats.org/officeDocument/2006/customXml" ds:itemID="{54E995BE-E6D0-4F75-A62E-98F36D7C795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6225</TotalTime>
  <Words>2345</Words>
  <Application>Microsoft Macintosh PowerPoint</Application>
  <PresentationFormat>Custom</PresentationFormat>
  <Paragraphs>269</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 P&amp;T Policies on Team Science at CTSA Colleges of Medicine:  Best Practice or Mixed Message?  </vt:lpstr>
      <vt:lpstr>Background</vt:lpstr>
      <vt:lpstr>Rationale</vt:lpstr>
      <vt:lpstr>Study Goal</vt:lpstr>
      <vt:lpstr>Methods</vt:lpstr>
      <vt:lpstr>PowerPoint Presentation</vt:lpstr>
      <vt:lpstr>PowerPoint Presentation</vt:lpstr>
      <vt:lpstr>Analysis Plan</vt:lpstr>
      <vt:lpstr>PowerPoint Presentation</vt:lpstr>
      <vt:lpstr>PowerPoint Presentation</vt:lpstr>
      <vt:lpstr>PowerPoint Presentation</vt:lpstr>
      <vt:lpstr>PowerPoint Presentation</vt:lpstr>
      <vt:lpstr>Summary and Conclusions</vt:lpstr>
      <vt:lpstr>Limitations/Next Steps</vt:lpstr>
      <vt:lpstr>Follow Up with Work Force Development DTF</vt:lpstr>
      <vt:lpstr>PowerPoint Presentation</vt:lpstr>
      <vt:lpstr>Work Force Development DTF Group Activity (N= 54)</vt:lpstr>
      <vt:lpstr>PowerPoint Presentation</vt:lpstr>
      <vt:lpstr>PowerPoint Presentation</vt:lpstr>
      <vt:lpstr>Other Thoughts/Questions?  Thanks!</vt:lpstr>
      <vt:lpstr>More 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Pamela Dahlen</cp:lastModifiedBy>
  <cp:revision>13</cp:revision>
  <cp:lastPrinted>2020-01-24T22:40:47Z</cp:lastPrinted>
  <dcterms:created xsi:type="dcterms:W3CDTF">2019-10-04T13:47:07Z</dcterms:created>
  <dcterms:modified xsi:type="dcterms:W3CDTF">2020-05-11T14:29:23Z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0x010100595B13FF0214BA45B6FDD175697FB3E0</vt:lpwstr>
  </property>
</Properties>
</file>