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8" autoAdjust="0"/>
    <p:restoredTop sz="94660"/>
  </p:normalViewPr>
  <p:slideViewPr>
    <p:cSldViewPr snapToGrid="0">
      <p:cViewPr varScale="1">
        <p:scale>
          <a:sx n="48" d="100"/>
          <a:sy n="48" d="100"/>
        </p:scale>
        <p:origin x="233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4BE759-8A84-405C-BCAD-C94573787744}"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1234806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BE759-8A84-405C-BCAD-C94573787744}"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2118622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BE759-8A84-405C-BCAD-C94573787744}"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146140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BE759-8A84-405C-BCAD-C94573787744}"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119725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BE759-8A84-405C-BCAD-C94573787744}"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280585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4BE759-8A84-405C-BCAD-C94573787744}"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208707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4BE759-8A84-405C-BCAD-C94573787744}" type="datetimeFigureOut">
              <a:rPr lang="en-US" smtClean="0"/>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3497987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4BE759-8A84-405C-BCAD-C94573787744}" type="datetimeFigureOut">
              <a:rPr lang="en-US"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368895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BE759-8A84-405C-BCAD-C94573787744}" type="datetimeFigureOut">
              <a:rPr lang="en-US" smtClean="0"/>
              <a:t>9/9/2021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411282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D4BE759-8A84-405C-BCAD-C94573787744}"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154438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D4BE759-8A84-405C-BCAD-C94573787744}"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029712-C837-4CFA-88DC-074690EFDDC7}" type="slidenum">
              <a:rPr lang="en-US" smtClean="0"/>
              <a:t>‹#›</a:t>
            </a:fld>
            <a:endParaRPr lang="en-US"/>
          </a:p>
        </p:txBody>
      </p:sp>
    </p:spTree>
    <p:extLst>
      <p:ext uri="{BB962C8B-B14F-4D97-AF65-F5344CB8AC3E}">
        <p14:creationId xmlns:p14="http://schemas.microsoft.com/office/powerpoint/2010/main" val="26607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D4BE759-8A84-405C-BCAD-C94573787744}" type="datetimeFigureOut">
              <a:rPr lang="en-US" smtClean="0"/>
              <a:t>9/9/2021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F3029712-C837-4CFA-88DC-074690EFDDC7}" type="slidenum">
              <a:rPr lang="en-US" smtClean="0"/>
              <a:t>‹#›</a:t>
            </a:fld>
            <a:endParaRPr lang="en-US"/>
          </a:p>
        </p:txBody>
      </p:sp>
    </p:spTree>
    <p:extLst>
      <p:ext uri="{BB962C8B-B14F-4D97-AF65-F5344CB8AC3E}">
        <p14:creationId xmlns:p14="http://schemas.microsoft.com/office/powerpoint/2010/main" val="3234576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hyperlink" Target="mailto:mailtoyebanks@shp.rutgers.edu" TargetMode="Externa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tiff"/><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3BF0111E-9760-4894-BA98-4564CD38A0F4}"/>
              </a:ext>
            </a:extLst>
          </p:cNvPr>
          <p:cNvSpPr/>
          <p:nvPr/>
        </p:nvSpPr>
        <p:spPr>
          <a:xfrm>
            <a:off x="0" y="8428729"/>
            <a:ext cx="7772400" cy="162967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26">
            <a:extLst>
              <a:ext uri="{FF2B5EF4-FFF2-40B4-BE49-F238E27FC236}">
                <a16:creationId xmlns:a16="http://schemas.microsoft.com/office/drawing/2014/main" id="{B4873D35-686B-4187-A3B4-A9AC058CD9BC}"/>
              </a:ext>
            </a:extLst>
          </p:cNvPr>
          <p:cNvSpPr txBox="1">
            <a:spLocks/>
          </p:cNvSpPr>
          <p:nvPr/>
        </p:nvSpPr>
        <p:spPr>
          <a:xfrm>
            <a:off x="391825" y="3790008"/>
            <a:ext cx="3165231" cy="712145"/>
          </a:xfrm>
          <a:prstGeom prst="rect">
            <a:avLst/>
          </a:prstGeom>
        </p:spPr>
        <p:txBody>
          <a:bodyPr vert="horz" lIns="91440" tIns="45720" rIns="91440" bIns="45720" rtlCol="0" anchor="b">
            <a:no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r>
              <a:rPr lang="en-US" sz="4000" b="1" dirty="0">
                <a:solidFill>
                  <a:srgbClr val="C00000"/>
                </a:solidFill>
                <a:latin typeface="Aharoni" panose="02010803020104030203" pitchFamily="2" charset="-79"/>
                <a:cs typeface="Aharoni" panose="02010803020104030203" pitchFamily="2" charset="-79"/>
              </a:rPr>
              <a:t>Translating Research</a:t>
            </a:r>
          </a:p>
          <a:p>
            <a:r>
              <a:rPr lang="en-US" sz="4000" b="1" dirty="0">
                <a:solidFill>
                  <a:srgbClr val="C00000"/>
                </a:solidFill>
                <a:latin typeface="Aharoni" panose="02010803020104030203" pitchFamily="2" charset="-79"/>
                <a:cs typeface="Aharoni" panose="02010803020104030203" pitchFamily="2" charset="-79"/>
              </a:rPr>
              <a:t>From Bench to Bedside </a:t>
            </a:r>
          </a:p>
        </p:txBody>
      </p:sp>
      <p:sp>
        <p:nvSpPr>
          <p:cNvPr id="12" name="TextBox 11">
            <a:extLst>
              <a:ext uri="{FF2B5EF4-FFF2-40B4-BE49-F238E27FC236}">
                <a16:creationId xmlns:a16="http://schemas.microsoft.com/office/drawing/2014/main" id="{5E820A5C-163D-4C00-B67C-E198F7D3FB26}"/>
              </a:ext>
            </a:extLst>
          </p:cNvPr>
          <p:cNvSpPr txBox="1"/>
          <p:nvPr/>
        </p:nvSpPr>
        <p:spPr>
          <a:xfrm>
            <a:off x="125714" y="6298110"/>
            <a:ext cx="4780472" cy="2031325"/>
          </a:xfrm>
          <a:prstGeom prst="rect">
            <a:avLst/>
          </a:prstGeom>
          <a:noFill/>
        </p:spPr>
        <p:txBody>
          <a:bodyPr wrap="square">
            <a:spAutoFit/>
          </a:bodyPr>
          <a:lstStyle/>
          <a:p>
            <a:pPr algn="ctr"/>
            <a:r>
              <a:rPr lang="en-US" b="0" i="0" dirty="0">
                <a:effectLst/>
              </a:rPr>
              <a:t>Join us for an interactive session to learn about the various types of translational research. Most often we consider how new discoveries advance science from “bench to bedside”. However, it is also important to recognize how clinical observations inform subsequent research and move us from bedside to bench. </a:t>
            </a:r>
            <a:endParaRPr lang="en-US" dirty="0"/>
          </a:p>
        </p:txBody>
      </p:sp>
      <p:sp>
        <p:nvSpPr>
          <p:cNvPr id="14" name="TextBox 13">
            <a:extLst>
              <a:ext uri="{FF2B5EF4-FFF2-40B4-BE49-F238E27FC236}">
                <a16:creationId xmlns:a16="http://schemas.microsoft.com/office/drawing/2014/main" id="{4838694D-85C6-4B9A-AD14-3F29347C920B}"/>
              </a:ext>
            </a:extLst>
          </p:cNvPr>
          <p:cNvSpPr txBox="1"/>
          <p:nvPr/>
        </p:nvSpPr>
        <p:spPr>
          <a:xfrm>
            <a:off x="4275329" y="4404232"/>
            <a:ext cx="3042113" cy="1600438"/>
          </a:xfrm>
          <a:prstGeom prst="rect">
            <a:avLst/>
          </a:prstGeom>
          <a:noFill/>
        </p:spPr>
        <p:txBody>
          <a:bodyPr wrap="square">
            <a:spAutoFit/>
          </a:bodyPr>
          <a:lstStyle/>
          <a:p>
            <a:pPr algn="ctr"/>
            <a:r>
              <a:rPr lang="en-US" sz="1400" b="1" i="0" dirty="0">
                <a:solidFill>
                  <a:srgbClr val="C00000"/>
                </a:solidFill>
                <a:effectLst/>
                <a:latin typeface="Lato"/>
              </a:rPr>
              <a:t>Lauren Aleksunes, PharmD, PhD</a:t>
            </a:r>
            <a:endParaRPr lang="en-US" sz="1400" b="1" dirty="0">
              <a:solidFill>
                <a:srgbClr val="C00000"/>
              </a:solidFill>
              <a:latin typeface="Lato"/>
            </a:endParaRPr>
          </a:p>
          <a:p>
            <a:pPr algn="ctr"/>
            <a:endParaRPr lang="en-US" sz="1400" b="1" i="0" dirty="0">
              <a:solidFill>
                <a:srgbClr val="C00000"/>
              </a:solidFill>
              <a:effectLst/>
              <a:latin typeface="Lato"/>
            </a:endParaRPr>
          </a:p>
          <a:p>
            <a:pPr algn="ctr"/>
            <a:r>
              <a:rPr lang="en-US" sz="1400" b="1" dirty="0">
                <a:solidFill>
                  <a:srgbClr val="C00000"/>
                </a:solidFill>
                <a:latin typeface="Lato"/>
              </a:rPr>
              <a:t>NJ ACTS </a:t>
            </a:r>
            <a:r>
              <a:rPr lang="en-US" sz="1400" b="1" i="0" dirty="0">
                <a:solidFill>
                  <a:srgbClr val="C00000"/>
                </a:solidFill>
                <a:effectLst/>
                <a:latin typeface="Lato"/>
              </a:rPr>
              <a:t>Workforce Development Core Lead</a:t>
            </a:r>
          </a:p>
          <a:p>
            <a:pPr algn="ctr"/>
            <a:r>
              <a:rPr lang="en-US" sz="1400" b="1" dirty="0">
                <a:solidFill>
                  <a:srgbClr val="C00000"/>
                </a:solidFill>
                <a:latin typeface="Lato"/>
              </a:rPr>
              <a:t>Professor, Pharmacology and Toxicology</a:t>
            </a:r>
          </a:p>
          <a:p>
            <a:pPr algn="ctr"/>
            <a:r>
              <a:rPr lang="en-US" sz="1400" b="1" dirty="0">
                <a:solidFill>
                  <a:srgbClr val="C00000"/>
                </a:solidFill>
                <a:latin typeface="Lato"/>
              </a:rPr>
              <a:t>Rutgers University</a:t>
            </a:r>
            <a:endParaRPr lang="en-US" sz="1400" b="1" dirty="0">
              <a:solidFill>
                <a:srgbClr val="C00000"/>
              </a:solidFill>
            </a:endParaRPr>
          </a:p>
        </p:txBody>
      </p:sp>
      <p:sp>
        <p:nvSpPr>
          <p:cNvPr id="18" name="TextBox 17">
            <a:extLst>
              <a:ext uri="{FF2B5EF4-FFF2-40B4-BE49-F238E27FC236}">
                <a16:creationId xmlns:a16="http://schemas.microsoft.com/office/drawing/2014/main" id="{00DEC895-EDAC-4333-B9E0-CBAB765B6489}"/>
              </a:ext>
            </a:extLst>
          </p:cNvPr>
          <p:cNvSpPr txBox="1"/>
          <p:nvPr/>
        </p:nvSpPr>
        <p:spPr>
          <a:xfrm>
            <a:off x="1333915" y="8587174"/>
            <a:ext cx="4930849" cy="1077218"/>
          </a:xfrm>
          <a:prstGeom prst="rect">
            <a:avLst/>
          </a:prstGeom>
          <a:noFill/>
        </p:spPr>
        <p:txBody>
          <a:bodyPr wrap="square">
            <a:spAutoFit/>
          </a:bodyPr>
          <a:lstStyle/>
          <a:p>
            <a:pPr algn="ctr" fontAlgn="base"/>
            <a:r>
              <a:rPr lang="en-US" sz="1600" b="0" i="0" u="sng" dirty="0">
                <a:effectLst/>
              </a:rPr>
              <a:t>Registration is requ</a:t>
            </a:r>
            <a:r>
              <a:rPr lang="en-US" sz="1600" u="sng" dirty="0"/>
              <a:t>ired</a:t>
            </a:r>
            <a:r>
              <a:rPr lang="en-US" sz="1600" dirty="0"/>
              <a:t>. </a:t>
            </a:r>
            <a:r>
              <a:rPr lang="en-US" sz="1600" b="0" i="0" dirty="0">
                <a:effectLst/>
              </a:rPr>
              <a:t>For additional details on how to join this webinar, send any questions and concerns to Yasheca Ebanks, NJ ACTS Project Manager at </a:t>
            </a:r>
            <a:r>
              <a:rPr lang="en-US" sz="1600" b="0" i="0" dirty="0">
                <a:effectLst/>
                <a:hlinkClick r:id="rId2"/>
              </a:rPr>
              <a:t>yebanks@shp.rutgers.edu</a:t>
            </a:r>
            <a:r>
              <a:rPr lang="en-US" sz="1600" b="0" i="0" dirty="0">
                <a:effectLst/>
              </a:rPr>
              <a:t>. </a:t>
            </a:r>
            <a:endParaRPr lang="en-US" dirty="0">
              <a:solidFill>
                <a:schemeClr val="bg1"/>
              </a:solidFill>
            </a:endParaRPr>
          </a:p>
        </p:txBody>
      </p:sp>
      <p:sp>
        <p:nvSpPr>
          <p:cNvPr id="20" name="Subtitle 2">
            <a:extLst>
              <a:ext uri="{FF2B5EF4-FFF2-40B4-BE49-F238E27FC236}">
                <a16:creationId xmlns:a16="http://schemas.microsoft.com/office/drawing/2014/main" id="{89D4C520-7300-4CC2-B90F-343433F7EAB2}"/>
              </a:ext>
            </a:extLst>
          </p:cNvPr>
          <p:cNvSpPr>
            <a:spLocks noGrp="1"/>
          </p:cNvSpPr>
          <p:nvPr>
            <p:ph type="subTitle" idx="1"/>
          </p:nvPr>
        </p:nvSpPr>
        <p:spPr>
          <a:xfrm>
            <a:off x="1476473" y="9722259"/>
            <a:ext cx="4394306" cy="286876"/>
          </a:xfrm>
        </p:spPr>
        <p:txBody>
          <a:bodyPr>
            <a:noAutofit/>
          </a:bodyPr>
          <a:lstStyle/>
          <a:p>
            <a:pPr algn="ctr"/>
            <a:r>
              <a:rPr lang="en-US" sz="1600" b="1" dirty="0"/>
              <a:t>Supported by the NJ ACTS grant UL1TR003017</a:t>
            </a:r>
          </a:p>
        </p:txBody>
      </p:sp>
      <p:cxnSp>
        <p:nvCxnSpPr>
          <p:cNvPr id="5" name="Straight Connector 4">
            <a:extLst>
              <a:ext uri="{FF2B5EF4-FFF2-40B4-BE49-F238E27FC236}">
                <a16:creationId xmlns:a16="http://schemas.microsoft.com/office/drawing/2014/main" id="{BF161116-311B-4A07-AF91-1354622B9932}"/>
              </a:ext>
            </a:extLst>
          </p:cNvPr>
          <p:cNvCxnSpPr>
            <a:cxnSpLocks/>
          </p:cNvCxnSpPr>
          <p:nvPr/>
        </p:nvCxnSpPr>
        <p:spPr>
          <a:xfrm>
            <a:off x="3799339" y="1917362"/>
            <a:ext cx="0" cy="4036107"/>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1624104-5EDE-4054-99B9-F4FABAF9799B}"/>
              </a:ext>
            </a:extLst>
          </p:cNvPr>
          <p:cNvSpPr txBox="1"/>
          <p:nvPr/>
        </p:nvSpPr>
        <p:spPr>
          <a:xfrm>
            <a:off x="862294" y="515980"/>
            <a:ext cx="7748306" cy="892552"/>
          </a:xfrm>
          <a:prstGeom prst="rect">
            <a:avLst/>
          </a:prstGeom>
          <a:noFill/>
        </p:spPr>
        <p:txBody>
          <a:bodyPr wrap="square">
            <a:spAutoFit/>
          </a:bodyPr>
          <a:lstStyle/>
          <a:p>
            <a:pPr algn="ctr"/>
            <a:r>
              <a:rPr lang="en-US" sz="2600" b="1" i="0" dirty="0">
                <a:solidFill>
                  <a:srgbClr val="2C3345"/>
                </a:solidFill>
                <a:effectLst/>
              </a:rPr>
              <a:t>Interested in Expanding your Knowledge in </a:t>
            </a:r>
          </a:p>
          <a:p>
            <a:pPr algn="ctr"/>
            <a:r>
              <a:rPr lang="en-US" sz="2600" b="1" i="0" dirty="0">
                <a:solidFill>
                  <a:srgbClr val="2C3345"/>
                </a:solidFill>
                <a:effectLst/>
              </a:rPr>
              <a:t>Clinical and Translational </a:t>
            </a:r>
            <a:r>
              <a:rPr lang="en-US" sz="2600" b="1" dirty="0">
                <a:solidFill>
                  <a:srgbClr val="2C3345"/>
                </a:solidFill>
              </a:rPr>
              <a:t>S</a:t>
            </a:r>
            <a:r>
              <a:rPr lang="en-US" sz="2600" b="1" i="0" dirty="0">
                <a:solidFill>
                  <a:srgbClr val="2C3345"/>
                </a:solidFill>
                <a:effectLst/>
              </a:rPr>
              <a:t>cience? </a:t>
            </a:r>
            <a:endParaRPr lang="en-US" sz="2600" b="1" dirty="0"/>
          </a:p>
        </p:txBody>
      </p:sp>
      <p:sp>
        <p:nvSpPr>
          <p:cNvPr id="36" name="TextBox 35">
            <a:extLst>
              <a:ext uri="{FF2B5EF4-FFF2-40B4-BE49-F238E27FC236}">
                <a16:creationId xmlns:a16="http://schemas.microsoft.com/office/drawing/2014/main" id="{1358CF5C-8FF3-444C-8010-CED6A46C732A}"/>
              </a:ext>
            </a:extLst>
          </p:cNvPr>
          <p:cNvSpPr txBox="1"/>
          <p:nvPr/>
        </p:nvSpPr>
        <p:spPr>
          <a:xfrm>
            <a:off x="5142317" y="6298110"/>
            <a:ext cx="2504369" cy="338554"/>
          </a:xfrm>
          <a:prstGeom prst="rect">
            <a:avLst/>
          </a:prstGeom>
          <a:noFill/>
        </p:spPr>
        <p:txBody>
          <a:bodyPr wrap="square" rtlCol="0" anchor="t">
            <a:spAutoFit/>
          </a:bodyPr>
          <a:lstStyle/>
          <a:p>
            <a:pPr algn="ctr"/>
            <a:r>
              <a:rPr lang="en-US" sz="1600" b="1" dirty="0">
                <a:solidFill>
                  <a:srgbClr val="C00000"/>
                </a:solidFill>
                <a:latin typeface="Ink Free" panose="03080402000500000000" pitchFamily="66" charset="0"/>
                <a:ea typeface="+mn-lt"/>
                <a:cs typeface="+mn-lt"/>
              </a:rPr>
              <a:t>REGISTER HERE!</a:t>
            </a:r>
            <a:endParaRPr lang="en-US" sz="1600" b="1" dirty="0">
              <a:solidFill>
                <a:srgbClr val="C00000"/>
              </a:solidFill>
              <a:latin typeface="Ink Free" panose="03080402000500000000" pitchFamily="66" charset="0"/>
            </a:endParaRPr>
          </a:p>
        </p:txBody>
      </p:sp>
      <p:pic>
        <p:nvPicPr>
          <p:cNvPr id="3" name="Picture 2" descr="A person smiling for the camera&#10;&#10;Description automatically generated with medium confidence">
            <a:extLst>
              <a:ext uri="{FF2B5EF4-FFF2-40B4-BE49-F238E27FC236}">
                <a16:creationId xmlns:a16="http://schemas.microsoft.com/office/drawing/2014/main" id="{7A1E5BCD-967D-0646-BB2A-615A98F04AC4}"/>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12151" r="8303" b="4622"/>
          <a:stretch/>
        </p:blipFill>
        <p:spPr>
          <a:xfrm>
            <a:off x="4743612" y="1771436"/>
            <a:ext cx="2105549" cy="2524598"/>
          </a:xfrm>
          <a:prstGeom prst="rect">
            <a:avLst/>
          </a:prstGeom>
          <a:ln w="38100">
            <a:solidFill>
              <a:schemeClr val="tx1"/>
            </a:solidFill>
          </a:ln>
        </p:spPr>
      </p:pic>
      <p:pic>
        <p:nvPicPr>
          <p:cNvPr id="28" name="Picture 27">
            <a:extLst>
              <a:ext uri="{FF2B5EF4-FFF2-40B4-BE49-F238E27FC236}">
                <a16:creationId xmlns:a16="http://schemas.microsoft.com/office/drawing/2014/main" id="{D924D960-F37F-3449-B07B-0161769CAA5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914" y="241364"/>
            <a:ext cx="1713427" cy="1676123"/>
          </a:xfrm>
          <a:prstGeom prst="rect">
            <a:avLst/>
          </a:prstGeom>
        </p:spPr>
      </p:pic>
      <p:pic>
        <p:nvPicPr>
          <p:cNvPr id="6" name="Graphic 5" descr="Test tubes with solid fill">
            <a:extLst>
              <a:ext uri="{FF2B5EF4-FFF2-40B4-BE49-F238E27FC236}">
                <a16:creationId xmlns:a16="http://schemas.microsoft.com/office/drawing/2014/main" id="{C94FE5FC-F930-7449-9ED9-1B35607F404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25713" y="8751051"/>
            <a:ext cx="1082489" cy="1082489"/>
          </a:xfrm>
          <a:prstGeom prst="rect">
            <a:avLst/>
          </a:prstGeom>
        </p:spPr>
      </p:pic>
      <p:pic>
        <p:nvPicPr>
          <p:cNvPr id="16" name="Graphic 15" descr="Scientist female with solid fill">
            <a:extLst>
              <a:ext uri="{FF2B5EF4-FFF2-40B4-BE49-F238E27FC236}">
                <a16:creationId xmlns:a16="http://schemas.microsoft.com/office/drawing/2014/main" id="{E2B4B201-339B-414C-929B-F9B3C5E7E7B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6541804" y="8662907"/>
            <a:ext cx="1161313" cy="1161313"/>
          </a:xfrm>
          <a:prstGeom prst="rect">
            <a:avLst/>
          </a:prstGeom>
        </p:spPr>
      </p:pic>
      <p:sp>
        <p:nvSpPr>
          <p:cNvPr id="17" name="Rectangle 16">
            <a:extLst>
              <a:ext uri="{FF2B5EF4-FFF2-40B4-BE49-F238E27FC236}">
                <a16:creationId xmlns:a16="http://schemas.microsoft.com/office/drawing/2014/main" id="{4448F3E3-F2F7-404A-AD38-B1F4D02B3A22}"/>
              </a:ext>
            </a:extLst>
          </p:cNvPr>
          <p:cNvSpPr/>
          <p:nvPr/>
        </p:nvSpPr>
        <p:spPr>
          <a:xfrm>
            <a:off x="-84161" y="4727013"/>
            <a:ext cx="3977051" cy="1384995"/>
          </a:xfrm>
          <a:prstGeom prst="rect">
            <a:avLst/>
          </a:prstGeom>
        </p:spPr>
        <p:txBody>
          <a:bodyPr wrap="none">
            <a:spAutoFit/>
          </a:bodyPr>
          <a:lstStyle/>
          <a:p>
            <a:pPr algn="ctr" fontAlgn="base"/>
            <a:r>
              <a:rPr lang="en-US" sz="2800" b="1" dirty="0"/>
              <a:t>Tuesday, September 21</a:t>
            </a:r>
            <a:r>
              <a:rPr lang="en-US" sz="2800" b="1" baseline="30000" dirty="0"/>
              <a:t>st</a:t>
            </a:r>
            <a:r>
              <a:rPr lang="en-US" sz="2800" b="1" dirty="0"/>
              <a:t> </a:t>
            </a:r>
          </a:p>
          <a:p>
            <a:pPr algn="ctr" fontAlgn="base"/>
            <a:r>
              <a:rPr lang="en-US" sz="2800" b="1" dirty="0"/>
              <a:t>5 PM</a:t>
            </a:r>
          </a:p>
          <a:p>
            <a:pPr algn="ctr" fontAlgn="base"/>
            <a:r>
              <a:rPr lang="en-US" sz="2800" b="1" dirty="0"/>
              <a:t>On Zoom </a:t>
            </a:r>
          </a:p>
        </p:txBody>
      </p:sp>
      <p:pic>
        <p:nvPicPr>
          <p:cNvPr id="19" name="Picture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96387" y="6744862"/>
            <a:ext cx="1259408" cy="1259408"/>
          </a:xfrm>
          <a:prstGeom prst="rect">
            <a:avLst/>
          </a:prstGeom>
        </p:spPr>
      </p:pic>
    </p:spTree>
    <p:extLst>
      <p:ext uri="{BB962C8B-B14F-4D97-AF65-F5344CB8AC3E}">
        <p14:creationId xmlns:p14="http://schemas.microsoft.com/office/powerpoint/2010/main" val="13551647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TotalTime>
  <Words>137</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Aharoni</vt:lpstr>
      <vt:lpstr>Arial</vt:lpstr>
      <vt:lpstr>Calibri</vt:lpstr>
      <vt:lpstr>Calibri Light</vt:lpstr>
      <vt:lpstr>Ink Free</vt:lpstr>
      <vt:lpstr>Lato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Yasheca Ebanks-Williams</dc:creator>
  <cp:lastModifiedBy>Ebanks, Yasheca</cp:lastModifiedBy>
  <cp:revision>28</cp:revision>
  <dcterms:created xsi:type="dcterms:W3CDTF">2020-11-25T21:35:23Z</dcterms:created>
  <dcterms:modified xsi:type="dcterms:W3CDTF">2021-09-09T15:49:56Z</dcterms:modified>
</cp:coreProperties>
</file>